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17" r:id="rId4"/>
  </p:sldMasterIdLst>
  <p:notesMasterIdLst>
    <p:notesMasterId r:id="rId28"/>
  </p:notesMasterIdLst>
  <p:handoutMasterIdLst>
    <p:handoutMasterId r:id="rId29"/>
  </p:handoutMasterIdLst>
  <p:sldIdLst>
    <p:sldId id="258" r:id="rId5"/>
    <p:sldId id="261" r:id="rId6"/>
    <p:sldId id="286" r:id="rId7"/>
    <p:sldId id="299" r:id="rId8"/>
    <p:sldId id="294" r:id="rId9"/>
    <p:sldId id="301" r:id="rId10"/>
    <p:sldId id="308" r:id="rId11"/>
    <p:sldId id="302" r:id="rId12"/>
    <p:sldId id="309" r:id="rId13"/>
    <p:sldId id="310" r:id="rId14"/>
    <p:sldId id="311" r:id="rId15"/>
    <p:sldId id="315" r:id="rId16"/>
    <p:sldId id="295" r:id="rId17"/>
    <p:sldId id="296" r:id="rId18"/>
    <p:sldId id="304" r:id="rId19"/>
    <p:sldId id="313" r:id="rId20"/>
    <p:sldId id="312" r:id="rId21"/>
    <p:sldId id="314" r:id="rId22"/>
    <p:sldId id="293" r:id="rId23"/>
    <p:sldId id="298" r:id="rId24"/>
    <p:sldId id="297" r:id="rId25"/>
    <p:sldId id="303" r:id="rId26"/>
    <p:sldId id="290" r:id="rId2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FE264-89FB-49DE-A183-9CABE337DDB9}" v="318" dt="2023-12-18T20:14:20.729"/>
    <p1510:client id="{82AEBF4C-27D7-024F-4AAA-40598BA6C770}" v="29" dt="2023-12-18T09:09:44.997"/>
    <p1510:client id="{95B716A7-1687-4D62-B0D8-9D9730156534}" v="4" vWet="6" dt="2023-12-18T20:05:07.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97" autoAdjust="0"/>
    <p:restoredTop sz="94639" autoAdjust="0"/>
  </p:normalViewPr>
  <p:slideViewPr>
    <p:cSldViewPr snapToGrid="0">
      <p:cViewPr varScale="1">
        <p:scale>
          <a:sx n="96" d="100"/>
          <a:sy n="96" d="100"/>
        </p:scale>
        <p:origin x="564" y="56"/>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6FC0A7B-6666-4F41-AD03-C74B76B10001}" type="datetime1">
              <a:rPr lang="it-IT" smtClean="0"/>
              <a:t>18/12/2023</a:t>
            </a:fld>
            <a:endParaRPr lang="it-IT" dirty="0"/>
          </a:p>
        </p:txBody>
      </p:sp>
      <p:sp>
        <p:nvSpPr>
          <p:cNvPr id="4" name="Segnaposto piè di pagina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2858E0-3D38-47B7-97D4-4FE08D90D359}" type="slidenum">
              <a:rPr lang="it-IT" smtClean="0"/>
              <a:t>‹N›</a:t>
            </a:fld>
            <a:endParaRPr lang="it-IT"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E367B-2E0B-461C-8280-86016408BD7C}" type="datetime1">
              <a:rPr lang="it-IT" smtClean="0"/>
              <a:pPr/>
              <a:t>18/12/2023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ECAD9-32EE-4091-BDA5-6BD15ACC5E58}" type="slidenum">
              <a:rPr lang="it-IT" noProof="0" smtClean="0"/>
              <a:t>‹N›</a:t>
            </a:fld>
            <a:endParaRPr lang="it-IT"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1</a:t>
            </a:fld>
            <a:endParaRPr lang="it-IT" dirty="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10</a:t>
            </a:fld>
            <a:endParaRPr lang="it-IT" dirty="0"/>
          </a:p>
        </p:txBody>
      </p:sp>
    </p:spTree>
    <p:extLst>
      <p:ext uri="{BB962C8B-B14F-4D97-AF65-F5344CB8AC3E}">
        <p14:creationId xmlns:p14="http://schemas.microsoft.com/office/powerpoint/2010/main" val="366470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11</a:t>
            </a:fld>
            <a:endParaRPr lang="it-IT" dirty="0"/>
          </a:p>
        </p:txBody>
      </p:sp>
    </p:spTree>
    <p:extLst>
      <p:ext uri="{BB962C8B-B14F-4D97-AF65-F5344CB8AC3E}">
        <p14:creationId xmlns:p14="http://schemas.microsoft.com/office/powerpoint/2010/main" val="180589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12</a:t>
            </a:fld>
            <a:endParaRPr lang="it-IT" dirty="0"/>
          </a:p>
        </p:txBody>
      </p:sp>
    </p:spTree>
    <p:extLst>
      <p:ext uri="{BB962C8B-B14F-4D97-AF65-F5344CB8AC3E}">
        <p14:creationId xmlns:p14="http://schemas.microsoft.com/office/powerpoint/2010/main" val="208711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13</a:t>
            </a:fld>
            <a:endParaRPr lang="it-IT" dirty="0"/>
          </a:p>
        </p:txBody>
      </p:sp>
    </p:spTree>
    <p:extLst>
      <p:ext uri="{BB962C8B-B14F-4D97-AF65-F5344CB8AC3E}">
        <p14:creationId xmlns:p14="http://schemas.microsoft.com/office/powerpoint/2010/main" val="224691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14</a:t>
            </a:fld>
            <a:endParaRPr lang="it-IT" dirty="0"/>
          </a:p>
        </p:txBody>
      </p:sp>
    </p:spTree>
    <p:extLst>
      <p:ext uri="{BB962C8B-B14F-4D97-AF65-F5344CB8AC3E}">
        <p14:creationId xmlns:p14="http://schemas.microsoft.com/office/powerpoint/2010/main" val="46245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15</a:t>
            </a:fld>
            <a:endParaRPr lang="it-IT" dirty="0"/>
          </a:p>
        </p:txBody>
      </p:sp>
    </p:spTree>
    <p:extLst>
      <p:ext uri="{BB962C8B-B14F-4D97-AF65-F5344CB8AC3E}">
        <p14:creationId xmlns:p14="http://schemas.microsoft.com/office/powerpoint/2010/main" val="929007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16</a:t>
            </a:fld>
            <a:endParaRPr lang="it-IT" dirty="0"/>
          </a:p>
        </p:txBody>
      </p:sp>
    </p:spTree>
    <p:extLst>
      <p:ext uri="{BB962C8B-B14F-4D97-AF65-F5344CB8AC3E}">
        <p14:creationId xmlns:p14="http://schemas.microsoft.com/office/powerpoint/2010/main" val="31739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17</a:t>
            </a:fld>
            <a:endParaRPr lang="it-IT" dirty="0"/>
          </a:p>
        </p:txBody>
      </p:sp>
    </p:spTree>
    <p:extLst>
      <p:ext uri="{BB962C8B-B14F-4D97-AF65-F5344CB8AC3E}">
        <p14:creationId xmlns:p14="http://schemas.microsoft.com/office/powerpoint/2010/main" val="244122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18</a:t>
            </a:fld>
            <a:endParaRPr lang="it-IT" dirty="0"/>
          </a:p>
        </p:txBody>
      </p:sp>
    </p:spTree>
    <p:extLst>
      <p:ext uri="{BB962C8B-B14F-4D97-AF65-F5344CB8AC3E}">
        <p14:creationId xmlns:p14="http://schemas.microsoft.com/office/powerpoint/2010/main" val="317850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19</a:t>
            </a:fld>
            <a:endParaRPr lang="it-IT" dirty="0"/>
          </a:p>
        </p:txBody>
      </p:sp>
    </p:spTree>
    <p:extLst>
      <p:ext uri="{BB962C8B-B14F-4D97-AF65-F5344CB8AC3E}">
        <p14:creationId xmlns:p14="http://schemas.microsoft.com/office/powerpoint/2010/main" val="93704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2</a:t>
            </a:fld>
            <a:endParaRPr lang="it-IT" dirty="0"/>
          </a:p>
        </p:txBody>
      </p:sp>
    </p:spTree>
    <p:extLst>
      <p:ext uri="{BB962C8B-B14F-4D97-AF65-F5344CB8AC3E}">
        <p14:creationId xmlns:p14="http://schemas.microsoft.com/office/powerpoint/2010/main" val="3455333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20</a:t>
            </a:fld>
            <a:endParaRPr lang="it-IT" dirty="0"/>
          </a:p>
        </p:txBody>
      </p:sp>
    </p:spTree>
    <p:extLst>
      <p:ext uri="{BB962C8B-B14F-4D97-AF65-F5344CB8AC3E}">
        <p14:creationId xmlns:p14="http://schemas.microsoft.com/office/powerpoint/2010/main" val="36330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21</a:t>
            </a:fld>
            <a:endParaRPr lang="it-IT" dirty="0"/>
          </a:p>
        </p:txBody>
      </p:sp>
    </p:spTree>
    <p:extLst>
      <p:ext uri="{BB962C8B-B14F-4D97-AF65-F5344CB8AC3E}">
        <p14:creationId xmlns:p14="http://schemas.microsoft.com/office/powerpoint/2010/main" val="158390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22</a:t>
            </a:fld>
            <a:endParaRPr lang="it-IT" dirty="0"/>
          </a:p>
        </p:txBody>
      </p:sp>
    </p:spTree>
    <p:extLst>
      <p:ext uri="{BB962C8B-B14F-4D97-AF65-F5344CB8AC3E}">
        <p14:creationId xmlns:p14="http://schemas.microsoft.com/office/powerpoint/2010/main" val="416499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23</a:t>
            </a:fld>
            <a:endParaRPr lang="it-IT" dirty="0"/>
          </a:p>
        </p:txBody>
      </p:sp>
    </p:spTree>
    <p:extLst>
      <p:ext uri="{BB962C8B-B14F-4D97-AF65-F5344CB8AC3E}">
        <p14:creationId xmlns:p14="http://schemas.microsoft.com/office/powerpoint/2010/main" val="2916860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3</a:t>
            </a:fld>
            <a:endParaRPr lang="it-IT" dirty="0"/>
          </a:p>
        </p:txBody>
      </p:sp>
    </p:spTree>
    <p:extLst>
      <p:ext uri="{BB962C8B-B14F-4D97-AF65-F5344CB8AC3E}">
        <p14:creationId xmlns:p14="http://schemas.microsoft.com/office/powerpoint/2010/main" val="27925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4</a:t>
            </a:fld>
            <a:endParaRPr lang="it-IT" dirty="0"/>
          </a:p>
        </p:txBody>
      </p:sp>
    </p:spTree>
    <p:extLst>
      <p:ext uri="{BB962C8B-B14F-4D97-AF65-F5344CB8AC3E}">
        <p14:creationId xmlns:p14="http://schemas.microsoft.com/office/powerpoint/2010/main" val="8410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5</a:t>
            </a:fld>
            <a:endParaRPr lang="it-IT" dirty="0"/>
          </a:p>
        </p:txBody>
      </p:sp>
    </p:spTree>
    <p:extLst>
      <p:ext uri="{BB962C8B-B14F-4D97-AF65-F5344CB8AC3E}">
        <p14:creationId xmlns:p14="http://schemas.microsoft.com/office/powerpoint/2010/main" val="3923063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6</a:t>
            </a:fld>
            <a:endParaRPr lang="it-IT" dirty="0"/>
          </a:p>
        </p:txBody>
      </p:sp>
    </p:spTree>
    <p:extLst>
      <p:ext uri="{BB962C8B-B14F-4D97-AF65-F5344CB8AC3E}">
        <p14:creationId xmlns:p14="http://schemas.microsoft.com/office/powerpoint/2010/main" val="217661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7</a:t>
            </a:fld>
            <a:endParaRPr lang="it-IT" dirty="0"/>
          </a:p>
        </p:txBody>
      </p:sp>
    </p:spTree>
    <p:extLst>
      <p:ext uri="{BB962C8B-B14F-4D97-AF65-F5344CB8AC3E}">
        <p14:creationId xmlns:p14="http://schemas.microsoft.com/office/powerpoint/2010/main" val="383630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8</a:t>
            </a:fld>
            <a:endParaRPr lang="it-IT" dirty="0"/>
          </a:p>
        </p:txBody>
      </p:sp>
    </p:spTree>
    <p:extLst>
      <p:ext uri="{BB962C8B-B14F-4D97-AF65-F5344CB8AC3E}">
        <p14:creationId xmlns:p14="http://schemas.microsoft.com/office/powerpoint/2010/main" val="261461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9</a:t>
            </a:fld>
            <a:endParaRPr lang="it-IT" dirty="0"/>
          </a:p>
        </p:txBody>
      </p:sp>
    </p:spTree>
    <p:extLst>
      <p:ext uri="{BB962C8B-B14F-4D97-AF65-F5344CB8AC3E}">
        <p14:creationId xmlns:p14="http://schemas.microsoft.com/office/powerpoint/2010/main" val="331024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11" name="Segnaposto immagine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BC5A5791-EFA9-42A2-8E0D-DBC7A027EB39}" type="datetime1">
              <a:rPr lang="it-IT" noProof="0" smtClean="0"/>
              <a:t>18/12/2023</a:t>
            </a:fld>
            <a:endParaRPr lang="it-IT" noProof="0"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dirty="0"/>
              <a:t>Piè di pagina</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3" name="Sottotitolo 2"/>
          <p:cNvSpPr>
            <a:spLocks noGrp="1"/>
          </p:cNvSpPr>
          <p:nvPr>
            <p:ph type="subTitle" idx="1"/>
          </p:nvPr>
        </p:nvSpPr>
        <p:spPr>
          <a:xfrm>
            <a:off x="1212850" y="4508500"/>
            <a:ext cx="5118100" cy="1279652"/>
          </a:xfrm>
        </p:spPr>
        <p:txBody>
          <a:bodyPr lIns="91440" rIns="91440" rtlCol="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2" name="Titolo 1"/>
          <p:cNvSpPr>
            <a:spLocks noGrp="1"/>
          </p:cNvSpPr>
          <p:nvPr>
            <p:ph type="ctrTitle"/>
          </p:nvPr>
        </p:nvSpPr>
        <p:spPr>
          <a:xfrm>
            <a:off x="1212850" y="2057400"/>
            <a:ext cx="5118100" cy="1929066"/>
          </a:xfrm>
        </p:spPr>
        <p:txBody>
          <a:bodyPr rtlCol="0" anchor="b">
            <a:noAutofit/>
          </a:bodyPr>
          <a:lstStyle>
            <a:lvl1pPr algn="l">
              <a:lnSpc>
                <a:spcPct val="90000"/>
              </a:lnSpc>
              <a:defRPr sz="5400" b="1" spc="-50" baseline="0">
                <a:solidFill>
                  <a:schemeClr val="bg1"/>
                </a:solidFill>
                <a:latin typeface="+mn-lt"/>
              </a:defRPr>
            </a:lvl1pPr>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786383"/>
            <a:ext cx="3068833" cy="2093975"/>
          </a:xfrm>
        </p:spPr>
        <p:txBody>
          <a:bodyPr rtlCol="0" anchor="b">
            <a:normAutofit/>
          </a:bodyPr>
          <a:lstStyle>
            <a:lvl1pPr>
              <a:lnSpc>
                <a:spcPct val="90000"/>
              </a:lnSpc>
              <a:defRPr sz="3600" b="0">
                <a:solidFill>
                  <a:srgbClr val="FFFFFF"/>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5458984" y="812800"/>
            <a:ext cx="5713841" cy="4868609"/>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092200" y="3043050"/>
            <a:ext cx="3068832" cy="2638359"/>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9" name="Rettangolo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FF17C169-DBE1-4B6A-9921-1E108A1C6C42}"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C0ABBAF-B24C-4448-B75C-ADB9350121F9}" type="datetime1">
              <a:rPr lang="it-IT" noProof="0" smtClean="0"/>
              <a:t>18/12/2023</a:t>
            </a:fld>
            <a:endParaRPr lang="it-IT" noProof="0"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contenuto 2"/>
          <p:cNvSpPr>
            <a:spLocks noGrp="1"/>
          </p:cNvSpPr>
          <p:nvPr>
            <p:ph idx="1"/>
          </p:nvPr>
        </p:nvSpPr>
        <p:spPr>
          <a:xfrm>
            <a:off x="5458984" y="497808"/>
            <a:ext cx="5713841" cy="4868609"/>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9" name="Rettangolo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26E56894-810F-46F6-9A4E-7CB650138CD2}"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5" name="Rettangolo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title"/>
          </p:nvPr>
        </p:nvSpPr>
        <p:spPr>
          <a:xfrm>
            <a:off x="1092200" y="1885125"/>
            <a:ext cx="3314700" cy="2093975"/>
          </a:xfrm>
        </p:spPr>
        <p:txBody>
          <a:bodyPr rtlCol="0" anchor="ctr">
            <a:normAutofit/>
          </a:bodyPr>
          <a:lstStyle>
            <a:lvl1pPr>
              <a:lnSpc>
                <a:spcPct val="90000"/>
              </a:lnSpc>
              <a:defRPr sz="4400" b="1">
                <a:solidFill>
                  <a:srgbClr val="FFFFFF"/>
                </a:solidFill>
                <a:latin typeface="+mn-lt"/>
              </a:defRPr>
            </a:lvl1pPr>
          </a:lstStyle>
          <a:p>
            <a:pPr rtl="0"/>
            <a:r>
              <a:rPr lang="it-IT" noProof="0"/>
              <a:t>Fare clic per modificare lo stile del titolo dello schema</a:t>
            </a:r>
            <a:endParaRPr lang="it-IT" noProof="0" dirty="0"/>
          </a:p>
        </p:txBody>
      </p:sp>
      <p:sp>
        <p:nvSpPr>
          <p:cNvPr id="18" name="Rettangolo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uto con didascalia">
    <p:spTree>
      <p:nvGrpSpPr>
        <p:cNvPr id="1" name=""/>
        <p:cNvGrpSpPr/>
        <p:nvPr/>
      </p:nvGrpSpPr>
      <p:grpSpPr>
        <a:xfrm>
          <a:off x="0" y="0"/>
          <a:ext cx="0" cy="0"/>
          <a:chOff x="0" y="0"/>
          <a:chExt cx="0" cy="0"/>
        </a:xfrm>
      </p:grpSpPr>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bg1"/>
                </a:solidFill>
              </a:defRPr>
            </a:lvl1pPr>
          </a:lstStyle>
          <a:p>
            <a:pPr rtl="0"/>
            <a:r>
              <a:rPr lang="it-IT" noProof="0"/>
              <a:t>Fare clic sull'icona per inserire un'immagine</a:t>
            </a:r>
            <a:endParaRPr lang="it-IT" noProof="0" dirty="0"/>
          </a:p>
        </p:txBody>
      </p:sp>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3" name="Segnaposto contenuto 2"/>
          <p:cNvSpPr>
            <a:spLocks noGrp="1"/>
          </p:cNvSpPr>
          <p:nvPr>
            <p:ph idx="1"/>
          </p:nvPr>
        </p:nvSpPr>
        <p:spPr>
          <a:xfrm>
            <a:off x="5458984" y="497808"/>
            <a:ext cx="5713841" cy="4868609"/>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6BDF9918-2BB5-43D7-98E9-1FB3954C3638}"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Titolo 1"/>
          <p:cNvSpPr>
            <a:spLocks noGrp="1"/>
          </p:cNvSpPr>
          <p:nvPr>
            <p:ph type="title"/>
          </p:nvPr>
        </p:nvSpPr>
        <p:spPr>
          <a:xfrm>
            <a:off x="4984722" y="548355"/>
            <a:ext cx="6054846" cy="634336"/>
          </a:xfrm>
        </p:spPr>
        <p:txBody>
          <a:bodyPr rtlCol="0" anchor="ctr">
            <a:noAutofit/>
          </a:bodyPr>
          <a:lstStyle>
            <a:lvl1pPr>
              <a:lnSpc>
                <a:spcPct val="90000"/>
              </a:lnSpc>
              <a:defRPr sz="36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5100833" y="1611313"/>
            <a:ext cx="6072099" cy="3755104"/>
          </a:xfrm>
        </p:spPr>
        <p:txBody>
          <a:bodyPr rtlCol="0" anchor="t">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983F2180-7340-4006-8F9F-3B15285D3035}"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tx1">
                    <a:lumMod val="75000"/>
                    <a:lumOff val="25000"/>
                  </a:schemeClr>
                </a:solidFill>
              </a:defRPr>
            </a:lvl1pPr>
          </a:lstStyle>
          <a:p>
            <a:pPr rtl="0"/>
            <a:r>
              <a:rPr lang="it-IT" noProof="0"/>
              <a:t>Fare clic sull'icona per inserire un'immagine</a:t>
            </a:r>
            <a:endParaRPr lang="it-IT"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uto con didascalia">
    <p:spTree>
      <p:nvGrpSpPr>
        <p:cNvPr id="1" name=""/>
        <p:cNvGrpSpPr/>
        <p:nvPr/>
      </p:nvGrpSpPr>
      <p:grpSpPr>
        <a:xfrm>
          <a:off x="0" y="0"/>
          <a:ext cx="0" cy="0"/>
          <a:chOff x="0" y="0"/>
          <a:chExt cx="0" cy="0"/>
        </a:xfrm>
      </p:grpSpPr>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rtlCol="0"/>
          <a:lstStyle>
            <a:lvl1pPr>
              <a:defRPr>
                <a:solidFill>
                  <a:schemeClr val="tx1">
                    <a:lumMod val="75000"/>
                    <a:lumOff val="25000"/>
                  </a:schemeClr>
                </a:solidFill>
              </a:defRPr>
            </a:lvl1pPr>
          </a:lstStyle>
          <a:p>
            <a:pPr rtl="0"/>
            <a:r>
              <a:rPr lang="it-IT" noProof="0"/>
              <a:t>Fare clic sull'icona per inserire un'immagine</a:t>
            </a:r>
            <a:endParaRPr lang="it-IT" noProof="0" dirty="0"/>
          </a:p>
        </p:txBody>
      </p:sp>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Titolo 1"/>
          <p:cNvSpPr>
            <a:spLocks noGrp="1"/>
          </p:cNvSpPr>
          <p:nvPr>
            <p:ph type="title"/>
          </p:nvPr>
        </p:nvSpPr>
        <p:spPr>
          <a:xfrm>
            <a:off x="3068577" y="880375"/>
            <a:ext cx="6054846" cy="634336"/>
          </a:xfrm>
        </p:spPr>
        <p:txBody>
          <a:bodyPr rtlCol="0" anchor="ctr">
            <a:noAutofit/>
          </a:bodyPr>
          <a:lstStyle>
            <a:lvl1pPr algn="ctr">
              <a:lnSpc>
                <a:spcPct val="90000"/>
              </a:lnSpc>
              <a:defRPr sz="3600" b="1" i="0">
                <a:solidFill>
                  <a:schemeClr val="tx1">
                    <a:lumMod val="75000"/>
                    <a:lumOff val="25000"/>
                  </a:schemeClr>
                </a:solidFill>
                <a:latin typeface="+mn-lt"/>
              </a:defRPr>
            </a:lvl1pPr>
          </a:lstStyle>
          <a:p>
            <a:pPr rtl="0"/>
            <a:r>
              <a:rPr lang="it-IT" noProof="0"/>
              <a:t>Fare clic per modificare lo stile del titolo dello schema</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47C567FE-B98A-4D3F-9213-316EA9EC55A5}"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9" name="Rettangolo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4" name="Rettangolo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473373" y="943430"/>
            <a:ext cx="4699452"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BC922104-62E9-446F-9FB1-A32B08927891}"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20" name="Rettangolo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4" name="Rettangolo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518529" y="943430"/>
            <a:ext cx="4654296"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192B49F1-2FC8-466C-ABE0-4929E08403C1}" type="datetime1">
              <a:rPr lang="it-IT" noProof="0" smtClean="0"/>
              <a:t>18/12/2023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8" name="Rettangolo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solidFill>
        </p:spPr>
        <p:txBody>
          <a:bodyPr lIns="457200" tIns="457200" rtlCol="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97279" y="4799362"/>
            <a:ext cx="10113645" cy="743682"/>
          </a:xfrm>
        </p:spPr>
        <p:txBody>
          <a:bodyPr tIns="0" bIns="0" rtlCol="0" anchor="b">
            <a:noAutofit/>
          </a:bodyPr>
          <a:lstStyle>
            <a:lvl1pPr algn="ctr">
              <a:defRPr sz="4400" b="1">
                <a:solidFill>
                  <a:srgbClr val="FFFFFF"/>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lvl1pPr>
              <a:defRPr>
                <a:solidFill>
                  <a:schemeClr val="bg1"/>
                </a:solidFill>
              </a:defRPr>
            </a:lvl1pPr>
          </a:lstStyle>
          <a:p>
            <a:pPr rtl="0"/>
            <a:fld id="{D669DC07-792B-4D17-B0C3-BB835168107E}" type="datetime1">
              <a:rPr lang="it-IT" noProof="0" smtClean="0"/>
              <a:t>18/12/2023</a:t>
            </a:fld>
            <a:endParaRPr lang="it-IT" noProof="0" dirty="0"/>
          </a:p>
        </p:txBody>
      </p:sp>
      <p:sp>
        <p:nvSpPr>
          <p:cNvPr id="6" name="Segnaposto piè di pagina 5"/>
          <p:cNvSpPr>
            <a:spLocks noGrp="1"/>
          </p:cNvSpPr>
          <p:nvPr>
            <p:ph type="ftr" sz="quarter" idx="11"/>
          </p:nvPr>
        </p:nvSpPr>
        <p:spPr>
          <a:xfrm>
            <a:off x="1097279" y="6446838"/>
            <a:ext cx="6818262" cy="365125"/>
          </a:xfrm>
        </p:spPr>
        <p:txBody>
          <a:bodyPr rtlCol="0"/>
          <a:lstStyle>
            <a:lvl1pPr>
              <a:defRPr>
                <a:solidFill>
                  <a:schemeClr val="bg1"/>
                </a:solidFill>
              </a:defRPr>
            </a:lvl1pPr>
          </a:lstStyle>
          <a:p>
            <a:pPr rtl="0"/>
            <a:r>
              <a:rPr lang="it-IT" noProof="0" dirty="0"/>
              <a:t>Piè di pagina</a:t>
            </a:r>
          </a:p>
        </p:txBody>
      </p:sp>
      <p:sp>
        <p:nvSpPr>
          <p:cNvPr id="7" name="Segnaposto numero diapositiva 6"/>
          <p:cNvSpPr>
            <a:spLocks noGrp="1"/>
          </p:cNvSpPr>
          <p:nvPr>
            <p:ph type="sldNum" sz="quarter" idx="12"/>
          </p:nvPr>
        </p:nvSpPr>
        <p:spPr/>
        <p:txBody>
          <a:bodyPr rtlCol="0"/>
          <a:lstStyle>
            <a:lvl1pPr>
              <a:defRPr>
                <a:solidFill>
                  <a:schemeClr val="bg1"/>
                </a:solidFill>
              </a:defRPr>
            </a:lvl1pPr>
          </a:lstStyle>
          <a:p>
            <a:pPr rtl="0"/>
            <a:fld id="{3A98EE3D-8CD1-4C3F-BD1C-C98C9596463C}" type="slidenum">
              <a:rPr lang="it-IT" noProof="0" smtClean="0"/>
              <a:pPr/>
              <a:t>‹N›</a:t>
            </a:fld>
            <a:endParaRPr lang="it-IT" noProof="0" dirty="0"/>
          </a:p>
        </p:txBody>
      </p:sp>
      <p:sp>
        <p:nvSpPr>
          <p:cNvPr id="9" name="Rettangolo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lIns="45720" tIns="0" rIns="45720" bIns="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C95873E1-B6E7-4F22-ACBC-2B4E759526F9}" type="datetime1">
              <a:rPr lang="it-IT" noProof="0" smtClean="0"/>
              <a:t>18/12/2023</a:t>
            </a:fld>
            <a:endParaRPr lang="it-IT" noProof="0" dirty="0"/>
          </a:p>
        </p:txBody>
      </p:sp>
      <p:sp>
        <p:nvSpPr>
          <p:cNvPr id="8" name="Segnaposto piè di pa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a titolo">
    <p:spTree>
      <p:nvGrpSpPr>
        <p:cNvPr id="1" name=""/>
        <p:cNvGrpSpPr/>
        <p:nvPr/>
      </p:nvGrpSpPr>
      <p:grpSpPr>
        <a:xfrm>
          <a:off x="0" y="0"/>
          <a:ext cx="0" cy="0"/>
          <a:chOff x="0" y="0"/>
          <a:chExt cx="0" cy="0"/>
        </a:xfrm>
      </p:grpSpPr>
      <p:sp>
        <p:nvSpPr>
          <p:cNvPr id="13" name="Parallelogramma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2" name="Rettangolo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DF35B73-1E84-4E1D-9C62-04B6DA1DCD89}" type="datetime1">
              <a:rPr lang="it-IT" noProof="0" smtClean="0"/>
              <a:t>18/12/2023</a:t>
            </a:fld>
            <a:endParaRPr lang="it-IT" noProof="0"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dirty="0"/>
              <a:t>Piè di pagina</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0" name="Segnaposto immagine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rtlCol="0"/>
          <a:lstStyle/>
          <a:p>
            <a:pPr rtl="0"/>
            <a:r>
              <a:rPr lang="it-IT" noProof="0"/>
              <a:t>Fare clic sull'icona per inserire un'immagine</a:t>
            </a:r>
            <a:endParaRPr lang="it-IT" noProof="0" dirty="0"/>
          </a:p>
        </p:txBody>
      </p:sp>
      <p:sp>
        <p:nvSpPr>
          <p:cNvPr id="2" name="Titolo 1"/>
          <p:cNvSpPr>
            <a:spLocks noGrp="1"/>
          </p:cNvSpPr>
          <p:nvPr>
            <p:ph type="ctrTitle"/>
          </p:nvPr>
        </p:nvSpPr>
        <p:spPr>
          <a:xfrm>
            <a:off x="6629400" y="758952"/>
            <a:ext cx="4526280" cy="3227514"/>
          </a:xfrm>
        </p:spPr>
        <p:txBody>
          <a:bodyPr rtlCol="0" anchor="b">
            <a:normAutofit/>
          </a:bodyPr>
          <a:lstStyle>
            <a:lvl1pPr algn="l">
              <a:lnSpc>
                <a:spcPct val="90000"/>
              </a:lnSpc>
              <a:defRPr sz="6000" b="1" spc="-50" baseline="0">
                <a:solidFill>
                  <a:schemeClr val="accent1"/>
                </a:solidFill>
                <a:latin typeface="+mn-lt"/>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6632171" y="4508500"/>
            <a:ext cx="4526280" cy="1279652"/>
          </a:xfrm>
        </p:spPr>
        <p:txBody>
          <a:bodyPr lIns="91440" rIns="91440" rtlCol="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11" name="Rettangolo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1346200"/>
            <a:ext cx="2448033" cy="4530725"/>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1092200" y="1346200"/>
            <a:ext cx="7480300" cy="4530723"/>
          </a:xfrm>
        </p:spPr>
        <p:txBody>
          <a:bodyPr vert="eaVert" lIns="45720" tIns="0" rIns="45720" bIns="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F217D74-4249-45DE-AFC1-DB41000B186F}" type="datetime1">
              <a:rPr lang="it-IT" noProof="0" smtClean="0"/>
              <a:t>18/12/2023</a:t>
            </a:fld>
            <a:endParaRPr lang="it-IT" noProof="0" dirty="0"/>
          </a:p>
        </p:txBody>
      </p:sp>
      <p:sp>
        <p:nvSpPr>
          <p:cNvPr id="8" name="Segnaposto piè di pa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it-IT" noProof="0" dirty="0"/>
              <a:t>Piè di pagina</a:t>
            </a:r>
          </a:p>
        </p:txBody>
      </p:sp>
      <p:sp>
        <p:nvSpPr>
          <p:cNvPr id="10" name="Segnaposto numero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4" name="Rettangolo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02821AFD-43C1-409E-AABC-CA19CBFB6E3C}" type="datetime1">
              <a:rPr lang="it-IT" noProof="0" smtClean="0"/>
              <a:t>18/12/2023</a:t>
            </a:fld>
            <a:endParaRPr lang="it-IT" noProof="0"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15" name="Parallelogramma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5D5A028-43A2-4639-BEEA-82C2B46D2F75}" type="datetime1">
              <a:rPr lang="it-IT" noProof="0" smtClean="0"/>
              <a:t>18/12/2023</a:t>
            </a:fld>
            <a:endParaRPr lang="it-IT" noProof="0"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2" name="Segnaposto immagin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rtlCol="0"/>
          <a:lstStyle/>
          <a:p>
            <a:pPr rtl="0"/>
            <a:r>
              <a:rPr lang="it-IT" noProof="0"/>
              <a:t>Fare clic sull'icona per inserire un'immagine</a:t>
            </a:r>
            <a:endParaRPr lang="it-IT" noProof="0" dirty="0"/>
          </a:p>
        </p:txBody>
      </p:sp>
      <p:sp>
        <p:nvSpPr>
          <p:cNvPr id="13" name="Rettangolo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it-IT" sz="1400" noProof="0" dirty="0"/>
          </a:p>
        </p:txBody>
      </p:sp>
      <p:sp>
        <p:nvSpPr>
          <p:cNvPr id="2" name="Titolo 1"/>
          <p:cNvSpPr>
            <a:spLocks noGrp="1"/>
          </p:cNvSpPr>
          <p:nvPr>
            <p:ph type="title"/>
          </p:nvPr>
        </p:nvSpPr>
        <p:spPr>
          <a:xfrm>
            <a:off x="2641599" y="3746500"/>
            <a:ext cx="8331202" cy="1308100"/>
          </a:xfrm>
        </p:spPr>
        <p:txBody>
          <a:bodyPr rtlCol="0" anchor="b" anchorCtr="0">
            <a:noAutofit/>
          </a:bodyPr>
          <a:lstStyle>
            <a:lvl1pPr>
              <a:lnSpc>
                <a:spcPct val="90000"/>
              </a:lnSpc>
              <a:defRPr sz="4800" b="1">
                <a:solidFill>
                  <a:schemeClr val="bg1"/>
                </a:solidFill>
                <a:latin typeface="+mn-lt"/>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41600" y="5219700"/>
            <a:ext cx="8331201" cy="586740"/>
          </a:xfrm>
        </p:spPr>
        <p:txBody>
          <a:bodyPr lIns="91440" rIns="91440" rtlCol="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14" name="Rettangolo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Intestazione della sezione">
    <p:bg>
      <p:bgPr>
        <a:solidFill>
          <a:schemeClr val="bg1"/>
        </a:solidFill>
        <a:effectLst/>
      </p:bgPr>
    </p:bg>
    <p:spTree>
      <p:nvGrpSpPr>
        <p:cNvPr id="1" name=""/>
        <p:cNvGrpSpPr/>
        <p:nvPr/>
      </p:nvGrpSpPr>
      <p:grpSpPr>
        <a:xfrm>
          <a:off x="0" y="0"/>
          <a:ext cx="0" cy="0"/>
          <a:chOff x="0" y="0"/>
          <a:chExt cx="0" cy="0"/>
        </a:xfrm>
      </p:grpSpPr>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0AC1AF47-3649-4D70-8624-44F2D47949BF}" type="datetime1">
              <a:rPr lang="it-IT" noProof="0" smtClean="0"/>
              <a:t>18/12/2023</a:t>
            </a:fld>
            <a:endParaRPr lang="it-IT" noProof="0"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2" name="Segnaposto immagin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rtlCol="0"/>
          <a:lstStyle/>
          <a:p>
            <a:pPr rtl="0"/>
            <a:r>
              <a:rPr lang="it-IT" noProof="0"/>
              <a:t>Fare clic sull'icona per inserire un'immagine</a:t>
            </a:r>
            <a:endParaRPr lang="it-IT" noProof="0" dirty="0"/>
          </a:p>
        </p:txBody>
      </p:sp>
      <p:sp>
        <p:nvSpPr>
          <p:cNvPr id="13" name="Rettangolo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it-IT" sz="1400" noProof="0" dirty="0"/>
          </a:p>
        </p:txBody>
      </p:sp>
      <p:sp>
        <p:nvSpPr>
          <p:cNvPr id="2" name="Titolo 1"/>
          <p:cNvSpPr>
            <a:spLocks noGrp="1"/>
          </p:cNvSpPr>
          <p:nvPr>
            <p:ph type="title"/>
          </p:nvPr>
        </p:nvSpPr>
        <p:spPr>
          <a:xfrm>
            <a:off x="1930399" y="3746500"/>
            <a:ext cx="8331202" cy="1308100"/>
          </a:xfrm>
        </p:spPr>
        <p:txBody>
          <a:bodyPr rtlCol="0" anchor="b" anchorCtr="0">
            <a:noAutofit/>
          </a:bodyPr>
          <a:lstStyle>
            <a:lvl1pPr algn="ctr">
              <a:lnSpc>
                <a:spcPct val="90000"/>
              </a:lnSpc>
              <a:defRPr sz="4800" b="1">
                <a:solidFill>
                  <a:schemeClr val="bg1"/>
                </a:solidFill>
                <a:latin typeface="+mn-lt"/>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930400" y="5219700"/>
            <a:ext cx="8331201" cy="586740"/>
          </a:xfrm>
        </p:spPr>
        <p:txBody>
          <a:bodyPr lIns="91440" rIns="91440" rtlCol="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14" name="Rettangolo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097280" y="2120900"/>
            <a:ext cx="4639736" cy="374819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515944" y="2120900"/>
            <a:ext cx="4639736" cy="374819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0C86549E-7F36-460D-B45B-E31862ACF4DC}" type="datetime1">
              <a:rPr lang="it-IT" noProof="0" smtClean="0"/>
              <a:t>18/12/2023</a:t>
            </a:fld>
            <a:endParaRPr lang="it-IT" noProof="0" dirty="0"/>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it-IT" noProof="0" dirty="0"/>
              <a:t>Piè di pagina</a:t>
            </a:r>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097280" y="2057400"/>
            <a:ext cx="4639736" cy="736282"/>
          </a:xfrm>
        </p:spPr>
        <p:txBody>
          <a:bodyPr lIns="91440" rIns="91440" rtlCol="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186731" y="2958274"/>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p:nvPr>
        </p:nvSpPr>
        <p:spPr>
          <a:xfrm>
            <a:off x="6515944" y="2057400"/>
            <a:ext cx="4639736" cy="736282"/>
          </a:xfrm>
        </p:spPr>
        <p:txBody>
          <a:bodyPr lIns="91440" rIns="91440" rtlCol="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605395" y="2958273"/>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AD476CA-C764-4FAD-8146-5EA1029A9E33}" type="datetime1">
              <a:rPr lang="it-IT" noProof="0" smtClean="0"/>
              <a:t>18/12/2023</a:t>
            </a:fld>
            <a:endParaRPr lang="it-IT" noProof="0" dirty="0"/>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it-IT" noProof="0" dirty="0"/>
              <a:t>Piè di pagina</a:t>
            </a:r>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8718CE71-08A2-40CC-B75F-5DA9EAC27385}" type="datetime1">
              <a:rPr lang="it-IT" noProof="0" smtClean="0"/>
              <a:t>18/12/2023</a:t>
            </a:fld>
            <a:endParaRPr lang="it-IT" noProof="0" dirty="0"/>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it-IT" noProof="0" dirty="0"/>
              <a:t>Piè di pagina</a:t>
            </a:r>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6" name="Parallelogramma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F6EAE58-4589-466E-80D1-72C9CC21B379}" type="datetime1">
              <a:rPr lang="it-IT" noProof="0" smtClean="0"/>
              <a:t>18/12/2023</a:t>
            </a:fld>
            <a:endParaRPr lang="it-IT" noProof="0" dirty="0"/>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elogramma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415EA518-E098-4533-A7FE-3A70CD273BA1}" type="datetime1">
              <a:rPr lang="it-IT" noProof="0" smtClean="0"/>
              <a:t>18/12/2023</a:t>
            </a:fld>
            <a:endParaRPr lang="it-IT" noProof="0" dirty="0"/>
          </a:p>
        </p:txBody>
      </p:sp>
      <p:sp>
        <p:nvSpPr>
          <p:cNvPr id="5" name="Segnaposto piè di pagina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pPr rtl="0"/>
            <a:r>
              <a:rPr lang="it-IT" noProof="0" dirty="0"/>
              <a:t>Piè di pagina</a:t>
            </a:r>
          </a:p>
        </p:txBody>
      </p:sp>
      <p:sp>
        <p:nvSpPr>
          <p:cNvPr id="6" name="Segnaposto numero diapositiva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8" name="Rettangolo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688">
          <p15:clr>
            <a:srgbClr val="F26B43"/>
          </p15:clr>
        </p15:guide>
        <p15:guide id="3" pos="7038">
          <p15:clr>
            <a:srgbClr val="F26B43"/>
          </p15:clr>
        </p15:guide>
        <p15:guide id="4" orient="horz" pos="3702">
          <p15:clr>
            <a:srgbClr val="F26B43"/>
          </p15:clr>
        </p15:guide>
        <p15:guide id="5"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16.sv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2.xml"/><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6.xml"/><Relationship Id="rId15" Type="http://schemas.openxmlformats.org/officeDocument/2006/relationships/image" Target="../media/image2.svg"/><Relationship Id="rId10" Type="http://schemas.openxmlformats.org/officeDocument/2006/relationships/slide" Target="slide14.xml"/><Relationship Id="rId4" Type="http://schemas.openxmlformats.org/officeDocument/2006/relationships/slide" Target="slide5.xml"/><Relationship Id="rId9" Type="http://schemas.openxmlformats.org/officeDocument/2006/relationships/slide" Target="slide13.xml"/><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github.com/fabiomor/save-module-2.0" TargetMode="Externa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830174" y="2022764"/>
            <a:ext cx="4526280" cy="2650835"/>
          </a:xfrm>
        </p:spPr>
        <p:txBody>
          <a:bodyPr rtlCol="0">
            <a:noAutofit/>
          </a:bodyPr>
          <a:lstStyle/>
          <a:p>
            <a:pPr rtl="0"/>
            <a:r>
              <a:rPr lang="it-IT" sz="3600" dirty="0"/>
              <a:t>Estensione del modulo della piattaforma ENEA PELL per la valutazione economico-finanziaria degli impianti di illuminazione pubblica </a:t>
            </a:r>
          </a:p>
        </p:txBody>
      </p:sp>
      <p:sp>
        <p:nvSpPr>
          <p:cNvPr id="4" name="Sottotitolo 3">
            <a:extLst>
              <a:ext uri="{FF2B5EF4-FFF2-40B4-BE49-F238E27FC236}">
                <a16:creationId xmlns:a16="http://schemas.microsoft.com/office/drawing/2014/main" id="{FFFB5E3C-FE17-44EA-B59B-183125D08F7C}"/>
              </a:ext>
            </a:extLst>
          </p:cNvPr>
          <p:cNvSpPr>
            <a:spLocks noGrp="1"/>
          </p:cNvSpPr>
          <p:nvPr>
            <p:ph type="subTitle" idx="1"/>
          </p:nvPr>
        </p:nvSpPr>
        <p:spPr>
          <a:xfrm>
            <a:off x="6705599" y="2750447"/>
            <a:ext cx="5327374" cy="3846304"/>
          </a:xfrm>
        </p:spPr>
        <p:txBody>
          <a:bodyPr vert="horz" lIns="91440" tIns="45720" rIns="91440" bIns="45720" rtlCol="0" anchor="t">
            <a:normAutofit fontScale="85000" lnSpcReduction="20000"/>
          </a:bodyPr>
          <a:lstStyle/>
          <a:p>
            <a:r>
              <a:rPr lang="it-IT" sz="2200" dirty="0">
                <a:latin typeface="+mj-lt"/>
              </a:rPr>
              <a:t>Relatore: </a:t>
            </a:r>
          </a:p>
          <a:p>
            <a:r>
              <a:rPr lang="it-IT" sz="2200" dirty="0">
                <a:latin typeface="+mj-lt"/>
              </a:rPr>
              <a:t>Prof.ssa Patrizia Scandurra</a:t>
            </a:r>
          </a:p>
          <a:p>
            <a:pPr>
              <a:lnSpc>
                <a:spcPct val="120000"/>
              </a:lnSpc>
            </a:pPr>
            <a:r>
              <a:rPr lang="it-IT" sz="2200" dirty="0">
                <a:latin typeface="+mj-lt"/>
              </a:rPr>
              <a:t>Correlatori:</a:t>
            </a:r>
            <a:br>
              <a:rPr lang="it-IT" sz="2200" dirty="0">
                <a:latin typeface="+mj-lt"/>
              </a:rPr>
            </a:br>
            <a:r>
              <a:rPr lang="it-IT" sz="2200" dirty="0">
                <a:latin typeface="+mj-lt"/>
              </a:rPr>
              <a:t>PhD Fabio </a:t>
            </a:r>
            <a:r>
              <a:rPr lang="it-IT" sz="2200" dirty="0" err="1">
                <a:latin typeface="+mj-lt"/>
              </a:rPr>
              <a:t>MoREtti</a:t>
            </a:r>
            <a:r>
              <a:rPr lang="it-IT" sz="2200" dirty="0">
                <a:latin typeface="+mj-lt"/>
              </a:rPr>
              <a:t> 			      - ENEA </a:t>
            </a:r>
            <a:r>
              <a:rPr lang="it-IT" sz="2200" dirty="0" err="1">
                <a:latin typeface="+mj-lt"/>
              </a:rPr>
              <a:t>Research</a:t>
            </a:r>
            <a:r>
              <a:rPr lang="it-IT" sz="2200" dirty="0">
                <a:latin typeface="+mj-lt"/>
              </a:rPr>
              <a:t> Lab. </a:t>
            </a:r>
          </a:p>
          <a:p>
            <a:pPr>
              <a:lnSpc>
                <a:spcPct val="120000"/>
              </a:lnSpc>
            </a:pPr>
            <a:r>
              <a:rPr lang="it-IT" sz="2200" dirty="0">
                <a:latin typeface="+mj-lt"/>
                <a:cs typeface="Calibri Light"/>
              </a:rPr>
              <a:t>PHD </a:t>
            </a:r>
            <a:r>
              <a:rPr lang="it-IT" sz="2200" dirty="0" err="1">
                <a:latin typeface="+mj-lt"/>
              </a:rPr>
              <a:t>eDOardo</a:t>
            </a:r>
            <a:r>
              <a:rPr lang="it-IT" sz="2200" dirty="0">
                <a:latin typeface="+mj-lt"/>
              </a:rPr>
              <a:t> </a:t>
            </a:r>
            <a:r>
              <a:rPr lang="it-IT" sz="2200" dirty="0" err="1">
                <a:latin typeface="+mj-lt"/>
              </a:rPr>
              <a:t>Scazzocchio</a:t>
            </a:r>
            <a:r>
              <a:rPr lang="it-IT" sz="2200" dirty="0">
                <a:latin typeface="+mj-lt"/>
              </a:rPr>
              <a:t>		      - Nomos Consulting s.r.l.</a:t>
            </a:r>
          </a:p>
          <a:p>
            <a:pPr rtl="0"/>
            <a:endParaRPr lang="it-IT" sz="2100" dirty="0">
              <a:latin typeface="+mj-lt"/>
            </a:endParaRPr>
          </a:p>
          <a:p>
            <a:pPr algn="r" rtl="0"/>
            <a:r>
              <a:rPr lang="it-IT" sz="2200" dirty="0">
                <a:latin typeface="+mj-lt"/>
              </a:rPr>
              <a:t>SALVATORE GRECO 1053509</a:t>
            </a:r>
          </a:p>
          <a:p>
            <a:pPr algn="r" rtl="0"/>
            <a:r>
              <a:rPr lang="it-IT" sz="2200" dirty="0">
                <a:latin typeface="+mj-lt"/>
              </a:rPr>
              <a:t>FABIO GAMBA 1053157</a:t>
            </a:r>
          </a:p>
        </p:txBody>
      </p:sp>
      <p:pic>
        <p:nvPicPr>
          <p:cNvPr id="5" name="Elemento grafico 4">
            <a:extLst>
              <a:ext uri="{FF2B5EF4-FFF2-40B4-BE49-F238E27FC236}">
                <a16:creationId xmlns:a16="http://schemas.microsoft.com/office/drawing/2014/main" id="{726D919E-DC18-489E-AB28-D278D021F2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5547" y="454025"/>
            <a:ext cx="4791075" cy="1895475"/>
          </a:xfrm>
          <a:prstGeom prst="rect">
            <a:avLst/>
          </a:prstGeo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a:t>
            </a:r>
            <a:r>
              <a:rPr lang="it-IT" dirty="0" err="1"/>
              <a:t>Payback</a:t>
            </a:r>
            <a:endParaRPr lang="it-IT" dirty="0"/>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10</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598625" cy="4114406"/>
          </a:xfrm>
        </p:spPr>
        <p:txBody>
          <a:bodyPr>
            <a:normAutofit/>
          </a:bodyPr>
          <a:lstStyle/>
          <a:p>
            <a:pPr marL="457200">
              <a:lnSpc>
                <a:spcPct val="107000"/>
              </a:lnSpc>
              <a:spcAft>
                <a:spcPts val="800"/>
              </a:spcAft>
            </a:pPr>
            <a:r>
              <a:rPr lang="it-IT" sz="1800" dirty="0">
                <a:solidFill>
                  <a:schemeClr val="tx1"/>
                </a:solidFill>
              </a:rPr>
              <a:t>Nella terza sezione vengono mostrati i risultati del calcolo riguardante il tempo di </a:t>
            </a:r>
            <a:r>
              <a:rPr lang="it-IT" sz="1800" dirty="0" err="1">
                <a:solidFill>
                  <a:schemeClr val="tx1"/>
                </a:solidFill>
              </a:rPr>
              <a:t>Payback</a:t>
            </a:r>
            <a:r>
              <a:rPr lang="it-IT" sz="1800" dirty="0">
                <a:solidFill>
                  <a:schemeClr val="tx1"/>
                </a:solidFill>
              </a:rPr>
              <a:t>.</a:t>
            </a:r>
          </a:p>
          <a:p>
            <a:pPr marL="457200">
              <a:lnSpc>
                <a:spcPct val="107000"/>
              </a:lnSpc>
              <a:spcAft>
                <a:spcPts val="800"/>
              </a:spcAft>
            </a:pPr>
            <a:r>
              <a:rPr lang="it-IT" sz="1800" dirty="0">
                <a:solidFill>
                  <a:schemeClr val="tx1"/>
                </a:solidFill>
              </a:rPr>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magine 1">
            <a:extLst>
              <a:ext uri="{FF2B5EF4-FFF2-40B4-BE49-F238E27FC236}">
                <a16:creationId xmlns:a16="http://schemas.microsoft.com/office/drawing/2014/main" id="{5B292961-A81C-64B7-B415-CD91376D6C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726" y="1929343"/>
            <a:ext cx="6120130" cy="2780030"/>
          </a:xfrm>
          <a:prstGeom prst="roundRect">
            <a:avLst>
              <a:gd name="adj" fmla="val 2393"/>
            </a:avLst>
          </a:prstGeom>
          <a:noFill/>
          <a:ln>
            <a:solidFill>
              <a:schemeClr val="tx1"/>
            </a:solidFill>
          </a:ln>
        </p:spPr>
      </p:pic>
    </p:spTree>
    <p:extLst>
      <p:ext uri="{BB962C8B-B14F-4D97-AF65-F5344CB8AC3E}">
        <p14:creationId xmlns:p14="http://schemas.microsoft.com/office/powerpoint/2010/main" val="196876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Altre modalità</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11</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598625" cy="4114406"/>
          </a:xfrm>
        </p:spPr>
        <p:txBody>
          <a:bodyPr>
            <a:normAutofit/>
          </a:bodyPr>
          <a:lstStyle/>
          <a:p>
            <a:pPr marL="457200">
              <a:lnSpc>
                <a:spcPct val="107000"/>
              </a:lnSpc>
              <a:spcAft>
                <a:spcPts val="800"/>
              </a:spcAft>
            </a:pPr>
            <a:r>
              <a:rPr lang="it-IT" sz="1800" dirty="0">
                <a:solidFill>
                  <a:schemeClr val="tx1"/>
                </a:solidFill>
              </a:rPr>
              <a:t>Nella quarta sezione vengono mostrati i risultati del calcolo riguardante altre modalità di finanziamento.</a:t>
            </a:r>
          </a:p>
          <a:p>
            <a:pPr marL="457200">
              <a:lnSpc>
                <a:spcPct val="107000"/>
              </a:lnSpc>
              <a:spcAft>
                <a:spcPts val="800"/>
              </a:spcAft>
            </a:pPr>
            <a:r>
              <a:rPr lang="it-IT" sz="1800" dirty="0">
                <a:solidFill>
                  <a:schemeClr val="tx1"/>
                </a:solidFill>
              </a:rPr>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11DFD7AE-A660-9B1F-2905-8955E8178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26740" y="1990725"/>
            <a:ext cx="6021070" cy="2876550"/>
          </a:xfrm>
          <a:prstGeom prst="roundRect">
            <a:avLst>
              <a:gd name="adj" fmla="val 1673"/>
            </a:avLst>
          </a:prstGeom>
          <a:noFill/>
          <a:ln>
            <a:solidFill>
              <a:schemeClr val="tx1"/>
            </a:solidFill>
          </a:ln>
        </p:spPr>
      </p:pic>
    </p:spTree>
    <p:extLst>
      <p:ext uri="{BB962C8B-B14F-4D97-AF65-F5344CB8AC3E}">
        <p14:creationId xmlns:p14="http://schemas.microsoft.com/office/powerpoint/2010/main" val="66564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Toolchain e tecnologie utilizzate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12</a:t>
            </a:fld>
            <a:endParaRPr lang="it-IT" b="1" dirty="0"/>
          </a:p>
        </p:txBody>
      </p:sp>
      <p:pic>
        <p:nvPicPr>
          <p:cNvPr id="20" name="Immagine 19" descr="Immagine che contiene cerchio, logo, simbolo, Carattere&#10;&#10;Descrizione generata automaticamente">
            <a:extLst>
              <a:ext uri="{FF2B5EF4-FFF2-40B4-BE49-F238E27FC236}">
                <a16:creationId xmlns:a16="http://schemas.microsoft.com/office/drawing/2014/main" id="{298DC605-9DBD-CE35-7076-4884DACA7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164" y="2036119"/>
            <a:ext cx="818147" cy="441661"/>
          </a:xfrm>
          <a:prstGeom prst="rect">
            <a:avLst/>
          </a:prstGeom>
        </p:spPr>
      </p:pic>
      <p:pic>
        <p:nvPicPr>
          <p:cNvPr id="21" name="Elemento grafico 20">
            <a:extLst>
              <a:ext uri="{FF2B5EF4-FFF2-40B4-BE49-F238E27FC236}">
                <a16:creationId xmlns:a16="http://schemas.microsoft.com/office/drawing/2014/main" id="{517EFE90-44A5-EEFA-75F4-1B4FFF51FC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8180" y="2002310"/>
            <a:ext cx="476250" cy="495300"/>
          </a:xfrm>
          <a:prstGeom prst="rect">
            <a:avLst/>
          </a:prstGeom>
        </p:spPr>
      </p:pic>
      <p:pic>
        <p:nvPicPr>
          <p:cNvPr id="22" name="Elemento grafico 21">
            <a:extLst>
              <a:ext uri="{FF2B5EF4-FFF2-40B4-BE49-F238E27FC236}">
                <a16:creationId xmlns:a16="http://schemas.microsoft.com/office/drawing/2014/main" id="{0F124CBF-3B4E-30CA-FCC1-C840AB399B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8836" y="2111847"/>
            <a:ext cx="1085850" cy="276225"/>
          </a:xfrm>
          <a:prstGeom prst="rect">
            <a:avLst/>
          </a:prstGeom>
        </p:spPr>
      </p:pic>
      <p:pic>
        <p:nvPicPr>
          <p:cNvPr id="23" name="Immagine 22" descr="Immagine che contiene Elementi grafici, Carattere, logo, grafica&#10;&#10;Descrizione generata automaticamente">
            <a:extLst>
              <a:ext uri="{FF2B5EF4-FFF2-40B4-BE49-F238E27FC236}">
                <a16:creationId xmlns:a16="http://schemas.microsoft.com/office/drawing/2014/main" id="{4CC19EB5-0044-D811-DDAE-B1B9A3AB8E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9087" y="2891118"/>
            <a:ext cx="830686" cy="561657"/>
          </a:xfrm>
          <a:prstGeom prst="rect">
            <a:avLst/>
          </a:prstGeom>
        </p:spPr>
      </p:pic>
      <p:pic>
        <p:nvPicPr>
          <p:cNvPr id="24" name="Immagine 23" descr="Immagine che contiene clipart, Elementi grafici, design, cartone animato&#10;&#10;Descrizione generata automaticamente">
            <a:extLst>
              <a:ext uri="{FF2B5EF4-FFF2-40B4-BE49-F238E27FC236}">
                <a16:creationId xmlns:a16="http://schemas.microsoft.com/office/drawing/2014/main" id="{DF3E7DB0-60CB-1823-6EF0-8C6343E3E2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06524" y="3808290"/>
            <a:ext cx="521103" cy="521103"/>
          </a:xfrm>
          <a:prstGeom prst="rect">
            <a:avLst/>
          </a:prstGeom>
        </p:spPr>
      </p:pic>
      <p:pic>
        <p:nvPicPr>
          <p:cNvPr id="25" name="Elemento grafico 24">
            <a:extLst>
              <a:ext uri="{FF2B5EF4-FFF2-40B4-BE49-F238E27FC236}">
                <a16:creationId xmlns:a16="http://schemas.microsoft.com/office/drawing/2014/main" id="{204F72D2-555F-3071-973A-5918E16618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9087" y="4648788"/>
            <a:ext cx="495300" cy="495300"/>
          </a:xfrm>
          <a:prstGeom prst="rect">
            <a:avLst/>
          </a:prstGeom>
        </p:spPr>
      </p:pic>
      <p:pic>
        <p:nvPicPr>
          <p:cNvPr id="26" name="Immagine 25" descr="Immagine che contiene gatto, mammifero, silhouette&#10;&#10;Descrizione generata automaticamente">
            <a:extLst>
              <a:ext uri="{FF2B5EF4-FFF2-40B4-BE49-F238E27FC236}">
                <a16:creationId xmlns:a16="http://schemas.microsoft.com/office/drawing/2014/main" id="{BA15CEED-5374-3C90-0E58-ACB2204DE9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57179" y="5387746"/>
            <a:ext cx="561657" cy="561657"/>
          </a:xfrm>
          <a:prstGeom prst="rect">
            <a:avLst/>
          </a:prstGeom>
        </p:spPr>
      </p:pic>
      <p:pic>
        <p:nvPicPr>
          <p:cNvPr id="28" name="Immagine 27" descr="Immagine che contiene trasporto, natante, veliero, nave&#10;&#10;Descrizione generata automaticamente">
            <a:extLst>
              <a:ext uri="{FF2B5EF4-FFF2-40B4-BE49-F238E27FC236}">
                <a16:creationId xmlns:a16="http://schemas.microsoft.com/office/drawing/2014/main" id="{A507A154-6BF6-81A5-2075-15639B1FED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0259" y="2776539"/>
            <a:ext cx="1181099" cy="658462"/>
          </a:xfrm>
          <a:prstGeom prst="rect">
            <a:avLst/>
          </a:prstGeom>
        </p:spPr>
      </p:pic>
      <p:sp>
        <p:nvSpPr>
          <p:cNvPr id="7" name="Segnaposto contenuto 2">
            <a:extLst>
              <a:ext uri="{FF2B5EF4-FFF2-40B4-BE49-F238E27FC236}">
                <a16:creationId xmlns:a16="http://schemas.microsoft.com/office/drawing/2014/main" id="{FADD821B-40CB-2485-59F1-83E37906B53A}"/>
              </a:ext>
            </a:extLst>
          </p:cNvPr>
          <p:cNvSpPr txBox="1">
            <a:spLocks/>
          </p:cNvSpPr>
          <p:nvPr/>
        </p:nvSpPr>
        <p:spPr>
          <a:xfrm>
            <a:off x="758378" y="1929343"/>
            <a:ext cx="8360223" cy="4114406"/>
          </a:xfrm>
          <a:prstGeom prst="rect">
            <a:avLst/>
          </a:prstGeom>
        </p:spPr>
        <p:txBody>
          <a:bodyPr vert="horz" lIns="0" tIns="45720" rIns="0" bIns="45720" rtlCol="0">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a:lnSpc>
                <a:spcPct val="107000"/>
              </a:lnSpc>
              <a:spcAft>
                <a:spcPts val="800"/>
              </a:spcAft>
            </a:pP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/PHP8.1: la soluzione proposta è sviluppata utilizzando il linguaggio di programmazione PHP 8.1. In particolare, viene utilizzato il framework </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8 basato sulla versione di PHP specificata.</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MySQL/</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PHPMyAdmin</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database utilizzato per gestire i dati anagrafici dei comuni, degli impianti, e i dati inseriti dai gestori.</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diagrams.net: utilizzato per la modellazione UML degli Use Case e per la successiva estrapolazione dei requisiti funzionali</a:t>
            </a:r>
          </a:p>
          <a:p>
            <a:pPr marL="457200">
              <a:lnSpc>
                <a:spcPct val="107000"/>
              </a:lnSpc>
              <a:spcAft>
                <a:spcPts val="800"/>
              </a:spcAft>
            </a:pP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Postman</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software di sviluppo e testing di API web, utilizzato per la validazione dei risultati ottenuti dal modulo SAVE</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GitHub: nota piattaforma online per il </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versionamento</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del codice e la collaborazione tra gli addetti ai lavori</a:t>
            </a:r>
          </a:p>
        </p:txBody>
      </p:sp>
    </p:spTree>
    <p:extLst>
      <p:ext uri="{BB962C8B-B14F-4D97-AF65-F5344CB8AC3E}">
        <p14:creationId xmlns:p14="http://schemas.microsoft.com/office/powerpoint/2010/main" val="327511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Analisi dei requisiti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13</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vert="horz" lIns="0" tIns="45720" rIns="0" bIns="45720" rtlCol="0" anchor="t">
            <a:normAutofit/>
          </a:bodyPr>
          <a:lstStyle/>
          <a:p>
            <a:pPr marL="457200">
              <a:lnSpc>
                <a:spcPct val="107000"/>
              </a:lnSpc>
              <a:spcAft>
                <a:spcPts val="800"/>
              </a:spcAft>
            </a:pPr>
            <a:r>
              <a:rPr lang="it-IT" u="none" strike="noStrike" kern="100" dirty="0">
                <a:solidFill>
                  <a:schemeClr val="tx1"/>
                </a:solidFill>
                <a:effectLst/>
                <a:latin typeface="Calibri"/>
                <a:ea typeface="Calibri" panose="020F0502020204030204" pitchFamily="34" charset="0"/>
                <a:cs typeface="Times New Roman"/>
              </a:rPr>
              <a:t>La prima fase del progetto di </a:t>
            </a:r>
            <a:r>
              <a:rPr lang="it-IT" kern="100" dirty="0">
                <a:solidFill>
                  <a:schemeClr val="tx1"/>
                </a:solidFill>
                <a:latin typeface="Calibri"/>
                <a:ea typeface="Calibri" panose="020F0502020204030204" pitchFamily="34" charset="0"/>
                <a:cs typeface="Times New Roman"/>
              </a:rPr>
              <a:t>tesi</a:t>
            </a:r>
            <a:r>
              <a:rPr lang="it-IT" u="none" strike="noStrike" kern="100" dirty="0">
                <a:solidFill>
                  <a:schemeClr val="tx1"/>
                </a:solidFill>
                <a:effectLst/>
                <a:latin typeface="Calibri"/>
                <a:ea typeface="Calibri" panose="020F0502020204030204" pitchFamily="34" charset="0"/>
                <a:cs typeface="Times New Roman"/>
              </a:rPr>
              <a:t> è stata quella di analisi del documento di specifica, ovvero uno dei primissimi processi nell’ambito dell’ingegneria del software</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Abbiamo studiato i casi d’uso della specifica del portale PELL, dettagliandoli ed estendendoli al fine di estrapolare i casi d’uso dello specifico modulo SAVE. Successivamente, circoscritto il contesto del modulo, ne abbiamo specificato i requisiti funzionali, sempre estendendo le specifiche del portale PELL.</a:t>
            </a:r>
            <a:endParaRPr lang="it-IT" u="none" strike="noStrike"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 requisiti funzionali prodotti sono stati di fondamentale importanza per lo sviluppo effettivo delle funzionalità del modulo SAVE.</a:t>
            </a:r>
          </a:p>
        </p:txBody>
      </p:sp>
    </p:spTree>
    <p:extLst>
      <p:ext uri="{BB962C8B-B14F-4D97-AF65-F5344CB8AC3E}">
        <p14:creationId xmlns:p14="http://schemas.microsoft.com/office/powerpoint/2010/main" val="189953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Sviluppo</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14</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 sviluppo delle funzionalità identificate nella fase di analisi dei requisiti, ha richiesto l’utilizzo di una tecnica di progettazione d’algoritmi specifica, ovvero quella della programmazione dinamica. In particolar modo, abbiamo adottato l’approccio bottom-up, grazie al quale abbiamo diviso ogni macro-problema in sotto-problemi di minore complessità.</a:t>
            </a:r>
          </a:p>
          <a:p>
            <a:pPr marL="457200">
              <a:lnSpc>
                <a:spcPct val="107000"/>
              </a:lnSpc>
              <a:spcAft>
                <a:spcPts val="800"/>
              </a:spcAft>
            </a:pP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Abbiamo quindi risolto questi sotto-problemi e combinato tutti i risultati ottenuti, per ottenere una soluzione che soddisfi il corrispondente requisito funzionale.</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70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15</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10697022"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 Calcolo Importo investimento per zona omogenea</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valore dell’importo dell’investimento in base alla zona omogenea TO-BE scelta dall’utente. </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R.2 Calcolo del delta consumo energetico tra zona omogenea AS-IS e TO-BE</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la differenza tra il consumo energetico della zona omogenea AS-IS scelta dall’utente e il consumo energetico della zona omogenea TO-BE associata ad essa.</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R.3 Calcolo del delta spesa energetica tra zona omogenea AS-IS e TO-BE</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la differenza tra la spesa energetica della zona omogenea AS-IS scelta dall’utente e la spesa energetica della zona omogenea TO-BE associata ad essa.</a:t>
            </a:r>
          </a:p>
        </p:txBody>
      </p:sp>
    </p:spTree>
    <p:extLst>
      <p:ext uri="{BB962C8B-B14F-4D97-AF65-F5344CB8AC3E}">
        <p14:creationId xmlns:p14="http://schemas.microsoft.com/office/powerpoint/2010/main" val="381854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16</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10697022" cy="4114406"/>
          </a:xfrm>
        </p:spPr>
        <p:txBody>
          <a:bodyPr>
            <a:normAutofit fontScale="85000" lnSpcReduction="20000"/>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R.4 Calcolo degli incentivi statali</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gli incentivi statali per la zona omogenea scelta dall’utente per un numero di anni pari alla durata degli incentivi specifica dell’investimento.</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R.5 Calcolo dei costi di manutenzione </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 costi di manutenzione per la zona omogenea scelta dall’utente, per tutta la durata dell’ammortamento specifico dell’investimento scelto.</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R.6 Calcolo flussi di cassa per zona omogenea</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vettore dei flussi di cassa per la zona omogenea AS-IS scelta dall’utente, tenendo conto della zona omogenea TO-BE associata. </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R.7 Calcolo dei flussi di cassa per impianto</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 flussi di cassa per l’intero impianto scelto dall’utente, sommando i flussi di cassa delle singole coppie di zono omogenea che lo compongono</a:t>
            </a:r>
            <a:r>
              <a:rPr lang="it-IT" sz="32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283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17</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R.8 Calcolo importo investimento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l’importo dell’investimento necessario per la procedura di ammodernamento dell’intero impianto scelto dall’utente. Questo calcolo aggrega i singoli importi calcolati per ogni coppia di zone omogenea AS-IS/TO-BE.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R.9 Calcolo VAN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VAN (Valore Attuale Netto) per l’intero impianto scelto dall’utente.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R.10 Calcolo del TIR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TIR (Tasso Interno di Rendimento) per l’impianto scelto dall’utente.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R.11 Calcolo del </a:t>
            </a:r>
            <a:r>
              <a:rPr lang="it-IT" sz="17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Payback</a:t>
            </a: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a:t>
            </a:r>
            <a:r>
              <a:rPr lang="it-IT" sz="15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payback</a:t>
            </a: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 per l’impianto scelto, tenendo conto dei flussi di cassa cumulativi.</a:t>
            </a:r>
          </a:p>
        </p:txBody>
      </p:sp>
    </p:spTree>
    <p:extLst>
      <p:ext uri="{BB962C8B-B14F-4D97-AF65-F5344CB8AC3E}">
        <p14:creationId xmlns:p14="http://schemas.microsoft.com/office/powerpoint/2010/main" val="725295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18</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R.12 Calcolo del canone minimo</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canone minimo, in base alla quota da corrispondere al soggetto privato secondo i parametri dell’investimento scelto, per l’impianto selezionato dall’utente.</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R.13 Calcolo del canone massimo</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canone massimo, in base alla quota da corrispondere al soggetto privato secondo i parametri dell’investimento scelto, per l’impianto selezionato dall’utente.</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R.14 Calcolo aggregato dei risultati</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aggregare tutti i risultati delle precedenti operazioni, in modo da rispettare il formato atteso per poter essere visualizzato correttamente dall’utente.</a:t>
            </a:r>
          </a:p>
        </p:txBody>
      </p:sp>
    </p:spTree>
    <p:extLst>
      <p:ext uri="{BB962C8B-B14F-4D97-AF65-F5344CB8AC3E}">
        <p14:creationId xmlns:p14="http://schemas.microsoft.com/office/powerpoint/2010/main" val="40441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22E5227-66DC-4545-A93A-3BAE57987144}"/>
              </a:ext>
            </a:extLst>
          </p:cNvPr>
          <p:cNvSpPr/>
          <p:nvPr/>
        </p:nvSpPr>
        <p:spPr>
          <a:xfrm>
            <a:off x="590927" y="2477070"/>
            <a:ext cx="2955837" cy="457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 name="Elemento grafico 9">
            <a:extLst>
              <a:ext uri="{FF2B5EF4-FFF2-40B4-BE49-F238E27FC236}">
                <a16:creationId xmlns:a16="http://schemas.microsoft.com/office/drawing/2014/main" id="{54A47743-7725-4A33-93CA-EFB89C10D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2" name="Connettore 11">
            <a:extLst>
              <a:ext uri="{FF2B5EF4-FFF2-40B4-BE49-F238E27FC236}">
                <a16:creationId xmlns:a16="http://schemas.microsoft.com/office/drawing/2014/main" id="{92095D8C-8CCA-4CC6-B2D2-E1BC4732F321}"/>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19</a:t>
            </a:fld>
            <a:endParaRPr lang="it-IT" b="1" dirty="0"/>
          </a:p>
        </p:txBody>
      </p:sp>
      <p:sp>
        <p:nvSpPr>
          <p:cNvPr id="13" name="Segnaposto contenuto 5">
            <a:extLst>
              <a:ext uri="{FF2B5EF4-FFF2-40B4-BE49-F238E27FC236}">
                <a16:creationId xmlns:a16="http://schemas.microsoft.com/office/drawing/2014/main" id="{B17E8C38-DDF5-41B9-B467-914D34FF3AAB}"/>
              </a:ext>
            </a:extLst>
          </p:cNvPr>
          <p:cNvSpPr txBox="1">
            <a:spLocks/>
          </p:cNvSpPr>
          <p:nvPr/>
        </p:nvSpPr>
        <p:spPr>
          <a:xfrm>
            <a:off x="6620787" y="1452869"/>
            <a:ext cx="4542547" cy="4590875"/>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dirty="0">
              <a:latin typeface="+mj-lt"/>
            </a:endParaRPr>
          </a:p>
          <a:p>
            <a:pPr marL="0" indent="0">
              <a:buNone/>
            </a:pPr>
            <a:endParaRPr lang="it-IT" dirty="0">
              <a:latin typeface="+mj-lt"/>
            </a:endParaRPr>
          </a:p>
        </p:txBody>
      </p:sp>
      <p:sp>
        <p:nvSpPr>
          <p:cNvPr id="14" name="CasellaDiTesto 13">
            <a:extLst>
              <a:ext uri="{FF2B5EF4-FFF2-40B4-BE49-F238E27FC236}">
                <a16:creationId xmlns:a16="http://schemas.microsoft.com/office/drawing/2014/main" id="{E938C4D9-4BBF-45BC-B0CE-2D6BABDDC52B}"/>
              </a:ext>
            </a:extLst>
          </p:cNvPr>
          <p:cNvSpPr txBox="1"/>
          <p:nvPr/>
        </p:nvSpPr>
        <p:spPr>
          <a:xfrm>
            <a:off x="590927" y="1506956"/>
            <a:ext cx="11223398" cy="2751651"/>
          </a:xfrm>
          <a:prstGeom prst="rect">
            <a:avLst/>
          </a:prstGeom>
          <a:noFill/>
        </p:spPr>
        <p:txBody>
          <a:bodyPr wrap="square" rtlCol="0">
            <a:spAutoFit/>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Descrizione: la funzione calcola il vettore dei flussi di cassa annuali, per l’intera durata dell’investimento, per ogni coppia di zone omogenee AS-IS e TO-BE.</a:t>
            </a:r>
          </a:p>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Il vettore dei flussi di cassa, dall’indice 1 fino all’indice che corrisponde alla durata dell’ammortamento, si ottiene sommando i ricavi provenienti da: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Risparmio della spesa energetica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Incentivi statali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Risparmio delle spese di manutenzione della specifica zona omogenea AS-IS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6" name="Titolo 5">
            <a:extLst>
              <a:ext uri="{FF2B5EF4-FFF2-40B4-BE49-F238E27FC236}">
                <a16:creationId xmlns:a16="http://schemas.microsoft.com/office/drawing/2014/main" id="{043B0DFB-1A7B-2562-9469-F40CF8A21BC2}"/>
              </a:ext>
            </a:extLst>
          </p:cNvPr>
          <p:cNvSpPr>
            <a:spLocks noGrp="1"/>
          </p:cNvSpPr>
          <p:nvPr>
            <p:ph type="title"/>
          </p:nvPr>
        </p:nvSpPr>
        <p:spPr>
          <a:xfrm>
            <a:off x="590927" y="535226"/>
            <a:ext cx="10564753" cy="973347"/>
          </a:xfrm>
        </p:spPr>
        <p:txBody>
          <a:bodyPr rtlCol="0">
            <a:normAutofit fontScale="90000"/>
          </a:bodyPr>
          <a:lstStyle/>
          <a:p>
            <a:pPr rtl="0"/>
            <a:r>
              <a:rPr kumimoji="0" lang="it-IT" b="1" i="0" u="none" strike="noStrike" kern="1200" cap="none" spc="-50" normalizeH="0" baseline="0" noProof="0" dirty="0">
                <a:ln>
                  <a:noFill/>
                </a:ln>
                <a:solidFill>
                  <a:prstClr val="black">
                    <a:lumMod val="75000"/>
                    <a:lumOff val="25000"/>
                  </a:prstClr>
                </a:solidFill>
                <a:effectLst/>
                <a:uLnTx/>
                <a:uFillTx/>
                <a:latin typeface="Calibri" panose="020F0502020204030204"/>
                <a:ea typeface="+mj-ea"/>
                <a:cs typeface="+mj-cs"/>
              </a:rPr>
              <a:t>Esempio: sviluppo requisito calcolo flussi di cassa per zona omogenea (R.6)</a:t>
            </a:r>
            <a:endParaRPr lang="it-IT" sz="2400" dirty="0">
              <a:solidFill>
                <a:schemeClr val="tx1"/>
              </a:solidFill>
            </a:endParaRPr>
          </a:p>
        </p:txBody>
      </p:sp>
      <p:sp>
        <p:nvSpPr>
          <p:cNvPr id="2" name="Ovale 1">
            <a:extLst>
              <a:ext uri="{FF2B5EF4-FFF2-40B4-BE49-F238E27FC236}">
                <a16:creationId xmlns:a16="http://schemas.microsoft.com/office/drawing/2014/main" id="{D724413F-72C7-5B4E-0293-06EF6351FF5E}"/>
              </a:ext>
            </a:extLst>
          </p:cNvPr>
          <p:cNvSpPr/>
          <p:nvPr/>
        </p:nvSpPr>
        <p:spPr>
          <a:xfrm>
            <a:off x="5447206" y="4057295"/>
            <a:ext cx="1297588" cy="7721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Flusso di cassa</a:t>
            </a:r>
          </a:p>
        </p:txBody>
      </p:sp>
      <p:cxnSp>
        <p:nvCxnSpPr>
          <p:cNvPr id="5" name="Connettore a gomito 4">
            <a:extLst>
              <a:ext uri="{FF2B5EF4-FFF2-40B4-BE49-F238E27FC236}">
                <a16:creationId xmlns:a16="http://schemas.microsoft.com/office/drawing/2014/main" id="{EFD40CA4-68A4-9C0B-4DFA-6A02D8A5ABF0}"/>
              </a:ext>
            </a:extLst>
          </p:cNvPr>
          <p:cNvCxnSpPr>
            <a:cxnSpLocks/>
            <a:stCxn id="7" idx="0"/>
            <a:endCxn id="2" idx="4"/>
          </p:cNvCxnSpPr>
          <p:nvPr/>
        </p:nvCxnSpPr>
        <p:spPr>
          <a:xfrm rot="5400000" flipH="1" flipV="1">
            <a:off x="4233496" y="3643527"/>
            <a:ext cx="676582" cy="30484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364179D4-9583-6F33-C006-ACBE1BFC8EE0}"/>
              </a:ext>
            </a:extLst>
          </p:cNvPr>
          <p:cNvSpPr/>
          <p:nvPr/>
        </p:nvSpPr>
        <p:spPr>
          <a:xfrm>
            <a:off x="2352454" y="5506030"/>
            <a:ext cx="1390241"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a:t>Risparmio</a:t>
            </a:r>
            <a:r>
              <a:rPr lang="it-IT" sz="1400" dirty="0"/>
              <a:t> spesa energetica</a:t>
            </a:r>
          </a:p>
        </p:txBody>
      </p:sp>
      <p:sp>
        <p:nvSpPr>
          <p:cNvPr id="9" name="Ovale 8">
            <a:extLst>
              <a:ext uri="{FF2B5EF4-FFF2-40B4-BE49-F238E27FC236}">
                <a16:creationId xmlns:a16="http://schemas.microsoft.com/office/drawing/2014/main" id="{2A93DC42-2B4B-4D9D-6E83-0E3295F4E211}"/>
              </a:ext>
            </a:extLst>
          </p:cNvPr>
          <p:cNvSpPr/>
          <p:nvPr/>
        </p:nvSpPr>
        <p:spPr>
          <a:xfrm>
            <a:off x="5435331" y="5478720"/>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Incentivi statali</a:t>
            </a:r>
          </a:p>
        </p:txBody>
      </p:sp>
      <p:sp>
        <p:nvSpPr>
          <p:cNvPr id="11" name="Ovale 10">
            <a:extLst>
              <a:ext uri="{FF2B5EF4-FFF2-40B4-BE49-F238E27FC236}">
                <a16:creationId xmlns:a16="http://schemas.microsoft.com/office/drawing/2014/main" id="{82FC3C7B-66A0-8500-5D18-BF8C12E48DD6}"/>
              </a:ext>
            </a:extLst>
          </p:cNvPr>
          <p:cNvSpPr/>
          <p:nvPr/>
        </p:nvSpPr>
        <p:spPr>
          <a:xfrm>
            <a:off x="8251525" y="5506030"/>
            <a:ext cx="1836995"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Risparmio spesa manutenzione</a:t>
            </a:r>
          </a:p>
        </p:txBody>
      </p:sp>
      <p:cxnSp>
        <p:nvCxnSpPr>
          <p:cNvPr id="16" name="Connettore a gomito 15">
            <a:extLst>
              <a:ext uri="{FF2B5EF4-FFF2-40B4-BE49-F238E27FC236}">
                <a16:creationId xmlns:a16="http://schemas.microsoft.com/office/drawing/2014/main" id="{09CE791C-19B7-791E-0B18-9E0ACF0FF8BD}"/>
              </a:ext>
            </a:extLst>
          </p:cNvPr>
          <p:cNvCxnSpPr>
            <a:cxnSpLocks/>
            <a:stCxn id="11" idx="0"/>
            <a:endCxn id="2" idx="4"/>
          </p:cNvCxnSpPr>
          <p:nvPr/>
        </p:nvCxnSpPr>
        <p:spPr>
          <a:xfrm rot="16200000" flipV="1">
            <a:off x="7294721" y="3630727"/>
            <a:ext cx="676582" cy="30740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E82DDD7C-EC56-1871-4566-F0DD8557578F}"/>
              </a:ext>
            </a:extLst>
          </p:cNvPr>
          <p:cNvCxnSpPr>
            <a:cxnSpLocks/>
            <a:stCxn id="9" idx="0"/>
            <a:endCxn id="2" idx="4"/>
          </p:cNvCxnSpPr>
          <p:nvPr/>
        </p:nvCxnSpPr>
        <p:spPr>
          <a:xfrm rot="5400000" flipH="1" flipV="1">
            <a:off x="5771364" y="5154084"/>
            <a:ext cx="64927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1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391097BE-A044-49F5-B5CA-AE183B956585}"/>
              </a:ext>
            </a:extLst>
          </p:cNvPr>
          <p:cNvSpPr>
            <a:spLocks noGrp="1"/>
          </p:cNvSpPr>
          <p:nvPr>
            <p:ph type="title"/>
          </p:nvPr>
        </p:nvSpPr>
        <p:spPr/>
        <p:txBody>
          <a:bodyPr rtlCol="0"/>
          <a:lstStyle/>
          <a:p>
            <a:pPr rtl="0"/>
            <a:r>
              <a:rPr lang="it-IT" dirty="0"/>
              <a:t>Indice</a:t>
            </a:r>
          </a:p>
        </p:txBody>
      </p:sp>
      <p:sp>
        <p:nvSpPr>
          <p:cNvPr id="8" name="Segnaposto contenuto 7">
            <a:extLst>
              <a:ext uri="{FF2B5EF4-FFF2-40B4-BE49-F238E27FC236}">
                <a16:creationId xmlns:a16="http://schemas.microsoft.com/office/drawing/2014/main" id="{411E9392-71EA-4293-909F-1FE7DD38E31D}"/>
              </a:ext>
            </a:extLst>
          </p:cNvPr>
          <p:cNvSpPr>
            <a:spLocks noGrp="1"/>
          </p:cNvSpPr>
          <p:nvPr>
            <p:ph idx="1"/>
          </p:nvPr>
        </p:nvSpPr>
        <p:spPr>
          <a:xfrm>
            <a:off x="6160621" y="113909"/>
            <a:ext cx="5294780" cy="6227763"/>
          </a:xfrm>
        </p:spPr>
        <p:txBody>
          <a:bodyPr rtlCol="0">
            <a:normAutofit/>
          </a:bodyPr>
          <a:lstStyle/>
          <a:p>
            <a:pPr rtl="0"/>
            <a:r>
              <a:rPr lang="it-IT" sz="2200" dirty="0"/>
              <a:t>Descrizione del contesto</a:t>
            </a:r>
          </a:p>
          <a:p>
            <a:pPr lvl="1"/>
            <a:r>
              <a:rPr lang="it-IT" sz="1600" dirty="0">
                <a:hlinkClick r:id="rId3" action="ppaction://hlinksldjump"/>
              </a:rPr>
              <a:t>La</a:t>
            </a:r>
            <a:r>
              <a:rPr lang="it-IT" dirty="0">
                <a:hlinkClick r:id="rId3" action="ppaction://hlinksldjump"/>
              </a:rPr>
              <a:t> </a:t>
            </a:r>
            <a:r>
              <a:rPr lang="it-IT" sz="1600" dirty="0">
                <a:hlinkClick r:id="rId3" action="ppaction://hlinksldjump"/>
              </a:rPr>
              <a:t>piattaforma ENEA - PELL</a:t>
            </a:r>
            <a:endParaRPr lang="it-IT" sz="1600" dirty="0"/>
          </a:p>
          <a:p>
            <a:pPr rtl="0"/>
            <a:r>
              <a:rPr lang="it-IT" sz="2200" dirty="0"/>
              <a:t>Obiettivi della tesi</a:t>
            </a:r>
          </a:p>
          <a:p>
            <a:pPr lvl="1"/>
            <a:r>
              <a:rPr lang="it-IT" sz="1600" dirty="0">
                <a:hlinkClick r:id="rId4" action="ppaction://hlinksldjump"/>
              </a:rPr>
              <a:t>Modulo SAVE</a:t>
            </a:r>
            <a:endParaRPr lang="it-IT" sz="1600" dirty="0"/>
          </a:p>
          <a:p>
            <a:pPr lvl="1"/>
            <a:r>
              <a:rPr lang="it-IT" sz="1600" dirty="0">
                <a:hlinkClick r:id="rId5" action="ppaction://hlinksldjump"/>
              </a:rPr>
              <a:t>La Zona Omogenea</a:t>
            </a:r>
            <a:endParaRPr lang="it-IT" sz="1600" dirty="0"/>
          </a:p>
          <a:p>
            <a:pPr lvl="1"/>
            <a:r>
              <a:rPr lang="it-IT" sz="1600" dirty="0">
                <a:hlinkClick r:id="rId6" action="ppaction://hlinksldjump"/>
              </a:rPr>
              <a:t>Il Cluster Uniforme</a:t>
            </a:r>
            <a:endParaRPr lang="it-IT" sz="1600" dirty="0"/>
          </a:p>
          <a:p>
            <a:pPr lvl="1"/>
            <a:r>
              <a:rPr lang="it-IT" sz="1600" dirty="0">
                <a:hlinkClick r:id="rId7" action="ppaction://hlinksldjump"/>
              </a:rPr>
              <a:t>Il portale</a:t>
            </a:r>
            <a:endParaRPr lang="it-IT" sz="1600" dirty="0"/>
          </a:p>
          <a:p>
            <a:pPr rtl="0"/>
            <a:r>
              <a:rPr lang="it-IT" sz="2200" dirty="0"/>
              <a:t>Metodologia e risultati conseguiti</a:t>
            </a:r>
          </a:p>
          <a:p>
            <a:pPr lvl="1"/>
            <a:r>
              <a:rPr lang="it-IT" sz="1600" dirty="0">
                <a:hlinkClick r:id="rId8" action="ppaction://hlinksldjump"/>
              </a:rPr>
              <a:t>Toolchain e tecnologie utilizzate</a:t>
            </a:r>
            <a:endParaRPr lang="it-IT" sz="1600" dirty="0"/>
          </a:p>
          <a:p>
            <a:pPr lvl="1"/>
            <a:r>
              <a:rPr lang="it-IT" sz="1600" dirty="0">
                <a:hlinkClick r:id="rId9" action="ppaction://hlinksldjump"/>
              </a:rPr>
              <a:t>Analisi requisiti</a:t>
            </a:r>
            <a:endParaRPr lang="it-IT" sz="1600" dirty="0"/>
          </a:p>
          <a:p>
            <a:pPr lvl="1"/>
            <a:r>
              <a:rPr lang="it-IT" sz="1600" dirty="0">
                <a:hlinkClick r:id="rId10" action="ppaction://hlinksldjump"/>
              </a:rPr>
              <a:t>Sviluppo</a:t>
            </a:r>
            <a:endParaRPr lang="it-IT" sz="1600" dirty="0"/>
          </a:p>
          <a:p>
            <a:pPr lvl="1"/>
            <a:r>
              <a:rPr lang="it-IT" sz="1600" dirty="0">
                <a:hlinkClick r:id="rId11" action="ppaction://hlinksldjump"/>
              </a:rPr>
              <a:t>Elenco dei requisiti implementati</a:t>
            </a:r>
            <a:endParaRPr lang="it-IT" sz="1600" dirty="0"/>
          </a:p>
          <a:p>
            <a:pPr lvl="1"/>
            <a:r>
              <a:rPr lang="it-IT" sz="1600" dirty="0">
                <a:hlinkClick r:id="rId12" action="ppaction://hlinksldjump"/>
              </a:rPr>
              <a:t>Validazione e testing</a:t>
            </a:r>
            <a:endParaRPr lang="it-IT" sz="1600" dirty="0"/>
          </a:p>
          <a:p>
            <a:r>
              <a:rPr lang="it-IT" sz="2200" dirty="0">
                <a:hlinkClick r:id="rId13" action="ppaction://hlinksldjump"/>
              </a:rPr>
              <a:t>Conclusione</a:t>
            </a:r>
            <a:r>
              <a:rPr lang="it-IT" sz="2200" dirty="0"/>
              <a:t> e Ringraziamenti</a:t>
            </a:r>
          </a:p>
          <a:p>
            <a:pPr lvl="1"/>
            <a:endParaRPr lang="it-IT" dirty="0"/>
          </a:p>
        </p:txBody>
      </p:sp>
      <p:grpSp>
        <p:nvGrpSpPr>
          <p:cNvPr id="10" name="Gruppo 9" descr="Info">
            <a:extLst>
              <a:ext uri="{FF2B5EF4-FFF2-40B4-BE49-F238E27FC236}">
                <a16:creationId xmlns:a16="http://schemas.microsoft.com/office/drawing/2014/main" id="{04EACC33-3BBF-4195-8927-841FEBB364AD}"/>
              </a:ext>
            </a:extLst>
          </p:cNvPr>
          <p:cNvGrpSpPr/>
          <p:nvPr/>
        </p:nvGrpSpPr>
        <p:grpSpPr>
          <a:xfrm>
            <a:off x="4637454" y="2530474"/>
            <a:ext cx="803276" cy="803276"/>
            <a:chOff x="4914764" y="3319462"/>
            <a:chExt cx="619125" cy="619125"/>
          </a:xfrm>
          <a:solidFill>
            <a:schemeClr val="bg1"/>
          </a:solidFill>
        </p:grpSpPr>
        <p:sp>
          <p:nvSpPr>
            <p:cNvPr id="11" name="Figura a mano libera: Forma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pPr rtl="0"/>
              <a:endParaRPr lang="it-IT" dirty="0"/>
            </a:p>
          </p:txBody>
        </p:sp>
        <p:sp>
          <p:nvSpPr>
            <p:cNvPr id="12" name="Figura a mano libera: Forma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pPr rtl="0"/>
              <a:endParaRPr lang="it-IT" dirty="0"/>
            </a:p>
          </p:txBody>
        </p:sp>
        <p:sp>
          <p:nvSpPr>
            <p:cNvPr id="13" name="Figura a mano libera: Forma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pPr rtl="0"/>
              <a:endParaRPr lang="it-IT" dirty="0"/>
            </a:p>
          </p:txBody>
        </p:sp>
      </p:grpSp>
      <p:pic>
        <p:nvPicPr>
          <p:cNvPr id="9" name="Elemento grafico 8">
            <a:extLst>
              <a:ext uri="{FF2B5EF4-FFF2-40B4-BE49-F238E27FC236}">
                <a16:creationId xmlns:a16="http://schemas.microsoft.com/office/drawing/2014/main" id="{0157A32A-7539-4213-94C7-4E13D8ACCDB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7095" y="6043750"/>
            <a:ext cx="1770209" cy="700341"/>
          </a:xfrm>
          <a:prstGeom prst="rect">
            <a:avLst/>
          </a:prstGeom>
        </p:spPr>
      </p:pic>
      <p:sp>
        <p:nvSpPr>
          <p:cNvPr id="2" name="Segnaposto numero diapositiva 1">
            <a:extLst>
              <a:ext uri="{FF2B5EF4-FFF2-40B4-BE49-F238E27FC236}">
                <a16:creationId xmlns:a16="http://schemas.microsoft.com/office/drawing/2014/main" id="{E0AAF325-E077-406A-A05D-EEAAC582BCC7}"/>
              </a:ext>
            </a:extLst>
          </p:cNvPr>
          <p:cNvSpPr>
            <a:spLocks noGrp="1"/>
          </p:cNvSpPr>
          <p:nvPr>
            <p:ph type="sldNum" sz="quarter" idx="12"/>
          </p:nvPr>
        </p:nvSpPr>
        <p:spPr/>
        <p:txBody>
          <a:bodyPr/>
          <a:lstStyle/>
          <a:p>
            <a:pPr rtl="0"/>
            <a:fld id="{3A98EE3D-8CD1-4C3F-BD1C-C98C9596463C}" type="slidenum">
              <a:rPr lang="it-IT" sz="1800" noProof="0" smtClean="0">
                <a:solidFill>
                  <a:schemeClr val="bg1"/>
                </a:solidFill>
              </a:rPr>
              <a:pPr rtl="0"/>
              <a:t>2</a:t>
            </a:fld>
            <a:endParaRPr lang="it-IT" sz="1800" noProof="0" dirty="0">
              <a:solidFill>
                <a:schemeClr val="bg1"/>
              </a:solidFill>
            </a:endParaRPr>
          </a:p>
        </p:txBody>
      </p:sp>
      <p:sp>
        <p:nvSpPr>
          <p:cNvPr id="16" name="Connettore 15">
            <a:extLst>
              <a:ext uri="{FF2B5EF4-FFF2-40B4-BE49-F238E27FC236}">
                <a16:creationId xmlns:a16="http://schemas.microsoft.com/office/drawing/2014/main" id="{5E0ACD5D-887A-4C21-8597-4B294DBAD218}"/>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a:t>
            </a:fld>
            <a:endParaRPr lang="it-IT" b="1" dirty="0"/>
          </a:p>
        </p:txBody>
      </p:sp>
    </p:spTree>
    <p:extLst>
      <p:ext uri="{BB962C8B-B14F-4D97-AF65-F5344CB8AC3E}">
        <p14:creationId xmlns:p14="http://schemas.microsoft.com/office/powerpoint/2010/main" val="1056707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22E5227-66DC-4545-A93A-3BAE57987144}"/>
              </a:ext>
            </a:extLst>
          </p:cNvPr>
          <p:cNvSpPr/>
          <p:nvPr/>
        </p:nvSpPr>
        <p:spPr>
          <a:xfrm>
            <a:off x="590927" y="2477070"/>
            <a:ext cx="2955837" cy="457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 name="Elemento grafico 9">
            <a:extLst>
              <a:ext uri="{FF2B5EF4-FFF2-40B4-BE49-F238E27FC236}">
                <a16:creationId xmlns:a16="http://schemas.microsoft.com/office/drawing/2014/main" id="{54A47743-7725-4A33-93CA-EFB89C10D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2" name="Connettore 11">
            <a:extLst>
              <a:ext uri="{FF2B5EF4-FFF2-40B4-BE49-F238E27FC236}">
                <a16:creationId xmlns:a16="http://schemas.microsoft.com/office/drawing/2014/main" id="{92095D8C-8CCA-4CC6-B2D2-E1BC4732F321}"/>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20</a:t>
            </a:fld>
            <a:endParaRPr lang="it-IT" b="1" dirty="0"/>
          </a:p>
        </p:txBody>
      </p:sp>
      <p:sp>
        <p:nvSpPr>
          <p:cNvPr id="14" name="CasellaDiTesto 13">
            <a:extLst>
              <a:ext uri="{FF2B5EF4-FFF2-40B4-BE49-F238E27FC236}">
                <a16:creationId xmlns:a16="http://schemas.microsoft.com/office/drawing/2014/main" id="{E938C4D9-4BBF-45BC-B0CE-2D6BABDDC52B}"/>
              </a:ext>
            </a:extLst>
          </p:cNvPr>
          <p:cNvSpPr txBox="1"/>
          <p:nvPr/>
        </p:nvSpPr>
        <p:spPr>
          <a:xfrm>
            <a:off x="590927" y="1452869"/>
            <a:ext cx="11223398" cy="2751651"/>
          </a:xfrm>
          <a:prstGeom prst="rect">
            <a:avLst/>
          </a:prstGeom>
          <a:noFill/>
        </p:spPr>
        <p:txBody>
          <a:bodyPr wrap="square" rtlCol="0">
            <a:spAutoFit/>
          </a:bodyPr>
          <a:lstStyle/>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 sottraendo i costi derivanti da: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Eventuale mutuo, nel caso di prestito da un Istituto di Credito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Eventuale canone, nel caso di finanziamento </a:t>
            </a:r>
            <a:r>
              <a:rPr lang="it-IT" sz="1800" u="none" strike="noStrike" kern="100" dirty="0" err="1">
                <a:effectLst/>
                <a:latin typeface="Calibri" panose="020F0502020204030204" pitchFamily="34" charset="0"/>
                <a:ea typeface="Calibri" panose="020F0502020204030204" pitchFamily="34" charset="0"/>
                <a:cs typeface="Times New Roman" panose="02020603050405020304" pitchFamily="18" charset="0"/>
              </a:rPr>
              <a:t>ESCo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Spese di manutenzione nuova infrastruttura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Costo gestione nuova zona omogenea TO-BE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Il flusso di cassa in posizione zero, invece, è pari al valore dell’importo investimento moltiplicato per la quota del comune, cambiato di segno.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cxnSp>
        <p:nvCxnSpPr>
          <p:cNvPr id="5" name="Connettore a gomito 4">
            <a:extLst>
              <a:ext uri="{FF2B5EF4-FFF2-40B4-BE49-F238E27FC236}">
                <a16:creationId xmlns:a16="http://schemas.microsoft.com/office/drawing/2014/main" id="{7A7A6233-60FB-8EC5-B00A-8866236DCA08}"/>
              </a:ext>
            </a:extLst>
          </p:cNvPr>
          <p:cNvCxnSpPr>
            <a:cxnSpLocks/>
            <a:stCxn id="54" idx="0"/>
            <a:endCxn id="53" idx="4"/>
          </p:cNvCxnSpPr>
          <p:nvPr/>
        </p:nvCxnSpPr>
        <p:spPr>
          <a:xfrm rot="5400000" flipH="1" flipV="1">
            <a:off x="4446447" y="3485815"/>
            <a:ext cx="676582" cy="30828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e 25">
            <a:extLst>
              <a:ext uri="{FF2B5EF4-FFF2-40B4-BE49-F238E27FC236}">
                <a16:creationId xmlns:a16="http://schemas.microsoft.com/office/drawing/2014/main" id="{9BFF6EB9-D703-78A1-BCC2-9AA9CCC677A2}"/>
              </a:ext>
            </a:extLst>
          </p:cNvPr>
          <p:cNvSpPr/>
          <p:nvPr/>
        </p:nvSpPr>
        <p:spPr>
          <a:xfrm>
            <a:off x="8753519"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Costo gestione</a:t>
            </a:r>
          </a:p>
        </p:txBody>
      </p:sp>
      <p:cxnSp>
        <p:nvCxnSpPr>
          <p:cNvPr id="31" name="Connettore a gomito 30">
            <a:extLst>
              <a:ext uri="{FF2B5EF4-FFF2-40B4-BE49-F238E27FC236}">
                <a16:creationId xmlns:a16="http://schemas.microsoft.com/office/drawing/2014/main" id="{ED5DBE44-8B6D-DAF4-CDD0-3FE1A39CAB34}"/>
              </a:ext>
            </a:extLst>
          </p:cNvPr>
          <p:cNvCxnSpPr>
            <a:cxnSpLocks/>
            <a:stCxn id="55" idx="0"/>
            <a:endCxn id="53" idx="4"/>
          </p:cNvCxnSpPr>
          <p:nvPr/>
        </p:nvCxnSpPr>
        <p:spPr>
          <a:xfrm rot="5400000" flipH="1" flipV="1">
            <a:off x="5427011" y="4466378"/>
            <a:ext cx="676582" cy="11217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2A7C8CC0-B781-809B-0100-9C9E002DBE25}"/>
              </a:ext>
            </a:extLst>
          </p:cNvPr>
          <p:cNvCxnSpPr>
            <a:cxnSpLocks/>
            <a:stCxn id="56" idx="0"/>
            <a:endCxn id="53" idx="4"/>
          </p:cNvCxnSpPr>
          <p:nvPr/>
        </p:nvCxnSpPr>
        <p:spPr>
          <a:xfrm rot="16200000" flipV="1">
            <a:off x="6502037" y="4513102"/>
            <a:ext cx="676582" cy="10283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ttore a gomito 32">
            <a:extLst>
              <a:ext uri="{FF2B5EF4-FFF2-40B4-BE49-F238E27FC236}">
                <a16:creationId xmlns:a16="http://schemas.microsoft.com/office/drawing/2014/main" id="{B00BD012-0027-F0F4-EBB7-E574CB25DC1E}"/>
              </a:ext>
            </a:extLst>
          </p:cNvPr>
          <p:cNvCxnSpPr>
            <a:cxnSpLocks/>
            <a:stCxn id="26" idx="0"/>
            <a:endCxn id="53" idx="4"/>
          </p:cNvCxnSpPr>
          <p:nvPr/>
        </p:nvCxnSpPr>
        <p:spPr>
          <a:xfrm rot="16200000" flipV="1">
            <a:off x="7531892" y="3483247"/>
            <a:ext cx="676582" cy="3088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4CEB447B-0AAC-8901-5FBD-6F612D58F706}"/>
              </a:ext>
            </a:extLst>
          </p:cNvPr>
          <p:cNvSpPr/>
          <p:nvPr/>
        </p:nvSpPr>
        <p:spPr>
          <a:xfrm>
            <a:off x="5677383" y="3916809"/>
            <a:ext cx="1297588" cy="7721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Flusso di cassa</a:t>
            </a:r>
          </a:p>
        </p:txBody>
      </p:sp>
      <p:sp>
        <p:nvSpPr>
          <p:cNvPr id="54" name="Ovale 53">
            <a:extLst>
              <a:ext uri="{FF2B5EF4-FFF2-40B4-BE49-F238E27FC236}">
                <a16:creationId xmlns:a16="http://schemas.microsoft.com/office/drawing/2014/main" id="{6A285DC1-576F-0327-A1A8-9E72856E7FE9}"/>
              </a:ext>
            </a:extLst>
          </p:cNvPr>
          <p:cNvSpPr/>
          <p:nvPr/>
        </p:nvSpPr>
        <p:spPr>
          <a:xfrm>
            <a:off x="2582631"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Rata mutuo</a:t>
            </a:r>
          </a:p>
        </p:txBody>
      </p:sp>
      <p:sp>
        <p:nvSpPr>
          <p:cNvPr id="55" name="Ovale 54">
            <a:extLst>
              <a:ext uri="{FF2B5EF4-FFF2-40B4-BE49-F238E27FC236}">
                <a16:creationId xmlns:a16="http://schemas.microsoft.com/office/drawing/2014/main" id="{A0EC3E87-BA7C-2A5F-5879-C82D2C84D463}"/>
              </a:ext>
            </a:extLst>
          </p:cNvPr>
          <p:cNvSpPr/>
          <p:nvPr/>
        </p:nvSpPr>
        <p:spPr>
          <a:xfrm>
            <a:off x="4543758"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Canone </a:t>
            </a:r>
            <a:r>
              <a:rPr lang="it-IT" sz="1400" dirty="0" err="1"/>
              <a:t>ESCo</a:t>
            </a:r>
            <a:endParaRPr lang="it-IT" sz="1400" dirty="0"/>
          </a:p>
        </p:txBody>
      </p:sp>
      <p:sp>
        <p:nvSpPr>
          <p:cNvPr id="56" name="Ovale 55">
            <a:extLst>
              <a:ext uri="{FF2B5EF4-FFF2-40B4-BE49-F238E27FC236}">
                <a16:creationId xmlns:a16="http://schemas.microsoft.com/office/drawing/2014/main" id="{D5071624-186A-7520-B40F-E89778D31A45}"/>
              </a:ext>
            </a:extLst>
          </p:cNvPr>
          <p:cNvSpPr/>
          <p:nvPr/>
        </p:nvSpPr>
        <p:spPr>
          <a:xfrm>
            <a:off x="6435981" y="5365544"/>
            <a:ext cx="1836995"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Costo manutenzione</a:t>
            </a:r>
          </a:p>
        </p:txBody>
      </p:sp>
      <p:sp>
        <p:nvSpPr>
          <p:cNvPr id="9" name="Titolo 5">
            <a:extLst>
              <a:ext uri="{FF2B5EF4-FFF2-40B4-BE49-F238E27FC236}">
                <a16:creationId xmlns:a16="http://schemas.microsoft.com/office/drawing/2014/main" id="{C17CC489-04F0-7D7E-EA73-5EA200CA37E1}"/>
              </a:ext>
            </a:extLst>
          </p:cNvPr>
          <p:cNvSpPr>
            <a:spLocks noGrp="1"/>
          </p:cNvSpPr>
          <p:nvPr>
            <p:ph type="title"/>
          </p:nvPr>
        </p:nvSpPr>
        <p:spPr>
          <a:xfrm>
            <a:off x="590927" y="535226"/>
            <a:ext cx="10564753" cy="973347"/>
          </a:xfrm>
        </p:spPr>
        <p:txBody>
          <a:bodyPr rtlCol="0">
            <a:normAutofit fontScale="90000"/>
          </a:bodyPr>
          <a:lstStyle/>
          <a:p>
            <a:pPr rtl="0"/>
            <a:r>
              <a:rPr kumimoji="0" lang="it-IT" b="1" i="0" u="none" strike="noStrike" kern="1200" cap="none" spc="-50" normalizeH="0" baseline="0" noProof="0" dirty="0">
                <a:ln>
                  <a:noFill/>
                </a:ln>
                <a:solidFill>
                  <a:prstClr val="black">
                    <a:lumMod val="75000"/>
                    <a:lumOff val="25000"/>
                  </a:prstClr>
                </a:solidFill>
                <a:effectLst/>
                <a:uLnTx/>
                <a:uFillTx/>
                <a:latin typeface="Calibri" panose="020F0502020204030204"/>
                <a:ea typeface="+mj-ea"/>
                <a:cs typeface="+mj-cs"/>
              </a:rPr>
              <a:t>Esempio: sviluppo requisito calcolo flussi di cassa per zona omogenea (R.6)</a:t>
            </a:r>
            <a:endParaRPr lang="it-IT" sz="2400" dirty="0">
              <a:solidFill>
                <a:schemeClr val="tx1"/>
              </a:solidFill>
            </a:endParaRPr>
          </a:p>
        </p:txBody>
      </p:sp>
    </p:spTree>
    <p:extLst>
      <p:ext uri="{BB962C8B-B14F-4D97-AF65-F5344CB8AC3E}">
        <p14:creationId xmlns:p14="http://schemas.microsoft.com/office/powerpoint/2010/main" val="222108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Validazione e testing</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21</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lnSpcReduction="10000"/>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sviluppato è stato sottoposto ad un processo di validazione dei dati in output basandosi sia su dati impiantistici simulati, generati da noi studenti oppure forniti dai nostri correlatori.</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L’obiettivo della validazione è verificarne la completezza ed il rispetto dei requisiti software richiesti dalla specifica, pertanto, la validazione del software non comporta necessariamente la ricerca di errori che bloccano l’esecuzione delle operazioni (cosiddette eccezioni).</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testing del modulo è invece più direzionato alla ricerca di errori e/o eccezioni vere e proprie: si verifica il compimento con successo dell’operazione, verificando anche tramite dei vincoli sul risultato ottenuto.</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particolar il testing è stato realizzato utilizzando la funzionalità di </a:t>
            </a:r>
            <a:r>
              <a:rPr lang="it-IT"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unit</a:t>
            </a: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testing integrata in </a:t>
            </a:r>
            <a:r>
              <a:rPr lang="it-IT"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837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Conclusione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22</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r>
              <a:rPr lang="it-IT" dirty="0">
                <a:solidFill>
                  <a:schemeClr val="tx1"/>
                </a:solidFill>
              </a:rPr>
              <a:t>Il modulo SAVE, alla fine degli sviluppi trattati, viene presentato come un modulo distinto, utilizzabile previo adattamento all’interno della piattaforma di ENEA, ma solo per la parte riguardante l’estrazione delle informazioni necessarie ai calcoli dal database.</a:t>
            </a:r>
          </a:p>
          <a:p>
            <a:r>
              <a:rPr lang="it-IT" dirty="0">
                <a:solidFill>
                  <a:schemeClr val="tx1"/>
                </a:solidFill>
              </a:rPr>
              <a:t>Infatti gli artefatti prodotti sono in corso di integrazione sull’ambiente di produzione, prevista per la fine dell’anno prossimo</a:t>
            </a:r>
          </a:p>
          <a:p>
            <a:r>
              <a:rPr lang="it-IT"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Tutti gli artefatti software e il materiale prodotto per la redazione di questa tesi è disponibile in una repository GitHub al seguente indirizzo: </a:t>
            </a:r>
            <a:r>
              <a:rPr lang="it-IT" kern="100" dirty="0">
                <a:effectLst/>
                <a:latin typeface="Calibri" panose="020F0502020204030204" pitchFamily="34" charset="0"/>
                <a:ea typeface="Calibri" panose="020F0502020204030204" pitchFamily="34" charset="0"/>
                <a:cs typeface="Times New Roman" panose="02020603050405020304" pitchFamily="18" charset="0"/>
                <a:hlinkClick r:id="rId5"/>
              </a:rPr>
              <a:t>https://github.com/fabiomor/save-module-2.0</a:t>
            </a:r>
            <a:endParaRPr lang="it-IT"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238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5" name="Connettore diritto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7" name="Titolo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rtl="0"/>
            <a:r>
              <a:rPr lang="it-IT" sz="4000" dirty="0">
                <a:solidFill>
                  <a:srgbClr val="FFFFFF"/>
                </a:solidFill>
                <a:latin typeface="+mj-lt"/>
              </a:rPr>
              <a:t>Un grazie alla prof.ssa Patrizia Scandurra e ai correlatori Fabio Moretti e Edoardo </a:t>
            </a:r>
            <a:r>
              <a:rPr lang="it-IT" sz="4000" dirty="0" err="1">
                <a:solidFill>
                  <a:srgbClr val="FFFFFF"/>
                </a:solidFill>
                <a:latin typeface="+mj-lt"/>
              </a:rPr>
              <a:t>Scazzocchio</a:t>
            </a:r>
            <a:r>
              <a:rPr lang="it-IT" sz="4000" dirty="0">
                <a:solidFill>
                  <a:srgbClr val="FFFFFF"/>
                </a:solidFill>
                <a:latin typeface="+mj-lt"/>
              </a:rPr>
              <a:t> </a:t>
            </a:r>
          </a:p>
        </p:txBody>
      </p:sp>
      <p:sp>
        <p:nvSpPr>
          <p:cNvPr id="19" name="Rettangolo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9" name="Elemento grafico 8">
            <a:extLst>
              <a:ext uri="{FF2B5EF4-FFF2-40B4-BE49-F238E27FC236}">
                <a16:creationId xmlns:a16="http://schemas.microsoft.com/office/drawing/2014/main" id="{3E65CF70-BBD9-4DD4-B59D-D2657A0E61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0895" y="5764056"/>
            <a:ext cx="1770209" cy="700341"/>
          </a:xfrm>
          <a:prstGeom prst="rect">
            <a:avLst/>
          </a:prstGeom>
        </p:spPr>
      </p:pic>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piattaforma ENEA - PELL</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3</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piattaforma software PELL (Public Energy Living Lab) IP (Illuminazione Pubblica), sviluppata da ENEA, ha come finalità il censimento e il monitoraggio dei dati relativi agli impianti di illuminazione pubblica su strada dei comuni presenti sul territorio italiano. </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L’obiettivo principale del progetto PELL (attivo da luglio 2019) IP è quello di poter rispondere alla necessità sempre più crescente di rendere le infrastrutture pubbliche più intelligenti e digitali, mettendo a disposizione delle città e delle municipalità uno strumento accessibile e chiaro, che permetta di valutare vantaggi e svantaggi di ogni fase necessaria alla riqualificazione degli impianti in chiave smart city.</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magine 8" descr="Immagine che contiene Elementi grafici, schermata, Blu elettrico, grafica&#10;&#10;Descrizione generata automaticamente">
            <a:extLst>
              <a:ext uri="{FF2B5EF4-FFF2-40B4-BE49-F238E27FC236}">
                <a16:creationId xmlns:a16="http://schemas.microsoft.com/office/drawing/2014/main" id="{96E665C9-46BD-6C09-C400-17297ED3D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3130" y="4886396"/>
            <a:ext cx="3849757" cy="1157353"/>
          </a:xfrm>
          <a:prstGeom prst="rect">
            <a:avLst/>
          </a:prstGeom>
        </p:spPr>
      </p:pic>
    </p:spTree>
    <p:extLst>
      <p:ext uri="{BB962C8B-B14F-4D97-AF65-F5344CB8AC3E}">
        <p14:creationId xmlns:p14="http://schemas.microsoft.com/office/powerpoint/2010/main" val="79633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piattaforma ENEA - PELL</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4</a:t>
            </a:fld>
            <a:endParaRPr lang="it-IT" b="1" dirty="0"/>
          </a:p>
        </p:txBody>
      </p:sp>
      <p:sp>
        <p:nvSpPr>
          <p:cNvPr id="11" name="Segnaposto contenuto 10">
            <a:extLst>
              <a:ext uri="{FF2B5EF4-FFF2-40B4-BE49-F238E27FC236}">
                <a16:creationId xmlns:a16="http://schemas.microsoft.com/office/drawing/2014/main" id="{BE1CF319-BF23-9042-BEC3-3706441A9F0F}"/>
              </a:ext>
            </a:extLst>
          </p:cNvPr>
          <p:cNvSpPr>
            <a:spLocks noGrp="1"/>
          </p:cNvSpPr>
          <p:nvPr>
            <p:ph idx="1"/>
          </p:nvPr>
        </p:nvSpPr>
        <p:spPr>
          <a:xfrm>
            <a:off x="8046722" y="1952281"/>
            <a:ext cx="3482669" cy="3760891"/>
          </a:xfrm>
        </p:spPr>
        <p:txBody>
          <a:bodyPr vert="horz" lIns="0" tIns="45720" rIns="0" bIns="45720" rtlCol="0" anchor="t">
            <a:normAutofit lnSpcReduction="10000"/>
          </a:bodyPr>
          <a:lstStyle/>
          <a:p>
            <a:pPr marL="0" indent="0">
              <a:buNone/>
            </a:pPr>
            <a:r>
              <a:rPr lang="it-IT" dirty="0">
                <a:solidFill>
                  <a:schemeClr val="tx1"/>
                </a:solidFill>
              </a:rPr>
              <a:t>Questo schema racchiude l’architettura di tutto il portale, mentre il focus della nostra tesi riguarda una porzione che comprende:</a:t>
            </a:r>
          </a:p>
          <a:p>
            <a:r>
              <a:rPr lang="it-IT" dirty="0">
                <a:solidFill>
                  <a:schemeClr val="tx1"/>
                </a:solidFill>
              </a:rPr>
              <a:t>GUI </a:t>
            </a:r>
            <a:r>
              <a:rPr lang="it-IT" err="1">
                <a:solidFill>
                  <a:schemeClr val="tx1"/>
                </a:solidFill>
              </a:rPr>
              <a:t>Frontend</a:t>
            </a:r>
            <a:endParaRPr lang="it-IT">
              <a:solidFill>
                <a:schemeClr val="tx1"/>
              </a:solidFill>
            </a:endParaRPr>
          </a:p>
          <a:p>
            <a:r>
              <a:rPr lang="it-IT" dirty="0" err="1">
                <a:solidFill>
                  <a:schemeClr val="tx1"/>
                </a:solidFill>
              </a:rPr>
              <a:t>Backend</a:t>
            </a:r>
            <a:r>
              <a:rPr lang="it-IT" dirty="0">
                <a:solidFill>
                  <a:schemeClr val="tx1"/>
                </a:solidFill>
              </a:rPr>
              <a:t>: SAVE Tool</a:t>
            </a:r>
            <a:endParaRPr lang="it-IT" dirty="0">
              <a:solidFill>
                <a:schemeClr val="tx1"/>
              </a:solidFill>
              <a:cs typeface="Calibri"/>
            </a:endParaRPr>
          </a:p>
          <a:p>
            <a:r>
              <a:rPr lang="it-IT" dirty="0">
                <a:solidFill>
                  <a:schemeClr val="tx1"/>
                </a:solidFill>
              </a:rPr>
              <a:t>Data Integration</a:t>
            </a:r>
          </a:p>
          <a:p>
            <a:r>
              <a:rPr lang="it-IT" dirty="0">
                <a:solidFill>
                  <a:schemeClr val="tx1"/>
                </a:solidFill>
              </a:rPr>
              <a:t>Middleware</a:t>
            </a:r>
          </a:p>
          <a:p>
            <a:r>
              <a:rPr lang="it-IT" dirty="0" err="1">
                <a:solidFill>
                  <a:schemeClr val="tx1"/>
                </a:solidFill>
              </a:rPr>
              <a:t>Static</a:t>
            </a:r>
            <a:r>
              <a:rPr lang="it-IT" dirty="0">
                <a:solidFill>
                  <a:schemeClr val="tx1"/>
                </a:solidFill>
              </a:rPr>
              <a:t> Data</a:t>
            </a:r>
          </a:p>
        </p:txBody>
      </p:sp>
      <p:pic>
        <p:nvPicPr>
          <p:cNvPr id="12" name="Segnaposto contenuto 7">
            <a:extLst>
              <a:ext uri="{FF2B5EF4-FFF2-40B4-BE49-F238E27FC236}">
                <a16:creationId xmlns:a16="http://schemas.microsoft.com/office/drawing/2014/main" id="{51A81417-D6EB-AB14-A7BF-CEBD2FC99359}"/>
              </a:ext>
            </a:extLst>
          </p:cNvPr>
          <p:cNvPicPr>
            <a:picLocks noChangeAspect="1"/>
          </p:cNvPicPr>
          <p:nvPr/>
        </p:nvPicPr>
        <p:blipFill>
          <a:blip r:embed="rId5"/>
          <a:stretch>
            <a:fillRect/>
          </a:stretch>
        </p:blipFill>
        <p:spPr>
          <a:xfrm>
            <a:off x="662609" y="1952281"/>
            <a:ext cx="6894055" cy="3876547"/>
          </a:xfrm>
          <a:prstGeom prst="roundRect">
            <a:avLst>
              <a:gd name="adj" fmla="val 1312"/>
            </a:avLst>
          </a:prstGeom>
          <a:ln>
            <a:solidFill>
              <a:schemeClr val="tx1"/>
            </a:solidFill>
          </a:ln>
        </p:spPr>
      </p:pic>
    </p:spTree>
    <p:extLst>
      <p:ext uri="{BB962C8B-B14F-4D97-AF65-F5344CB8AC3E}">
        <p14:creationId xmlns:p14="http://schemas.microsoft.com/office/powerpoint/2010/main" val="343587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modulo SAVE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5</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7505857" cy="4114406"/>
          </a:xfrm>
        </p:spPr>
        <p:txBody>
          <a:bodyPr>
            <a:normAutofit lnSpcReduction="10000"/>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particolare, il modulo applicativo SAVE (Supporto Alla Valutazione Economico finanziaria) della piattaforma PELL IP offre un servizio che consente la valutazione economico-finanziaria di nuove soluzioni illuminotecniche di riqualificazione rispetto alla situazione esistente. </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Viene introdotto il concetto completamente nuovo </a:t>
            </a:r>
            <a:r>
              <a:rPr lang="it-IT"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dei cluster all’interno delle Zone Omogenee: grazie ad esse ora è possibile suddividere l’impianto in zone identificabili da un insieme di caratteristiche</a:t>
            </a:r>
            <a:r>
              <a:rPr lang="it-IT"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t>
            </a:r>
          </a:p>
          <a:p>
            <a:pPr marL="457200">
              <a:lnSpc>
                <a:spcPct val="107000"/>
              </a:lnSpc>
              <a:spcAft>
                <a:spcPts val="800"/>
              </a:spcAft>
            </a:pP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L’obiettivo finale è, quindi, quello di adattare il modulo SAVE alle nuove specifiche e ai nuovi requisiti richiesti dal portale PELL.</a:t>
            </a:r>
          </a:p>
        </p:txBody>
      </p:sp>
      <p:pic>
        <p:nvPicPr>
          <p:cNvPr id="2" name="Immagine 1" descr="Immagine che contiene edificio, grattacielo, lampada, Lampada&#10;&#10;Descrizione generata automaticamente">
            <a:extLst>
              <a:ext uri="{FF2B5EF4-FFF2-40B4-BE49-F238E27FC236}">
                <a16:creationId xmlns:a16="http://schemas.microsoft.com/office/drawing/2014/main" id="{42B2262A-A476-92DE-41DA-B34E5BD612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461" y="1454261"/>
            <a:ext cx="3551850" cy="3551850"/>
          </a:xfrm>
          <a:prstGeom prst="roundRect">
            <a:avLst>
              <a:gd name="adj" fmla="val 2467"/>
            </a:avLst>
          </a:prstGeom>
          <a:solidFill>
            <a:srgbClr val="FFFFFF"/>
          </a:solidFill>
          <a:ln w="76200" cap="sq">
            <a:noFill/>
            <a:miter lim="800000"/>
          </a:ln>
          <a:effectLst>
            <a:reflection blurRad="12700" stA="33000" endPos="28000" dist="5000" dir="5400000" sy="-100000" algn="bl" rotWithShape="0"/>
          </a:effectLst>
        </p:spPr>
      </p:pic>
    </p:spTree>
    <p:extLst>
      <p:ext uri="{BB962C8B-B14F-4D97-AF65-F5344CB8AC3E}">
        <p14:creationId xmlns:p14="http://schemas.microsoft.com/office/powerpoint/2010/main" val="292533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Zona Omogenea</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6</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38501" y="1929344"/>
            <a:ext cx="5403882" cy="4114406"/>
          </a:xfrm>
        </p:spPr>
        <p:txBody>
          <a:bodyPr>
            <a:normAutofit/>
          </a:bodyPr>
          <a:lstStyle/>
          <a:p>
            <a:pPr marL="457200">
              <a:lnSpc>
                <a:spcPct val="107000"/>
              </a:lnSpc>
              <a:spcAft>
                <a:spcPts val="800"/>
              </a:spcAft>
            </a:pPr>
            <a:r>
              <a:rPr lang="it-IT" sz="1800" dirty="0">
                <a:solidFill>
                  <a:schemeClr val="tx1"/>
                </a:solidFill>
              </a:rPr>
              <a:t>Nella versione precedente del modulo SAVE, l’unica entità di modellazione dei «gruppi di lampioni» era la Zona Omogenea.</a:t>
            </a:r>
          </a:p>
          <a:p>
            <a:pPr marL="457200">
              <a:lnSpc>
                <a:spcPct val="107000"/>
              </a:lnSpc>
              <a:spcAft>
                <a:spcPts val="800"/>
              </a:spcAft>
            </a:pPr>
            <a:r>
              <a:rPr lang="it-IT" sz="1800" dirty="0">
                <a:solidFill>
                  <a:schemeClr val="tx1"/>
                </a:solidFill>
              </a:rPr>
              <a:t>La Zona Omogenea raggruppa i lampioni, di una certa area, con caratteristiche illuminotecniche, economico e di consumo comuni.</a:t>
            </a:r>
          </a:p>
          <a:p>
            <a:pPr marL="457200">
              <a:lnSpc>
                <a:spcPct val="107000"/>
              </a:lnSpc>
              <a:spcAft>
                <a:spcPts val="800"/>
              </a:spcAft>
            </a:pPr>
            <a:r>
              <a:rPr lang="it-IT" sz="1800" dirty="0">
                <a:solidFill>
                  <a:schemeClr val="tx1"/>
                </a:solidFill>
              </a:rPr>
              <a:t>Lo svantaggio di questa modellazione è che alcune strade o aree, discretamente grandi, vengono spezzettate continuamente tra le varie zone, operando una classificazione troppo dettagliata.</a:t>
            </a:r>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Segnaposto contenuto 4" descr="Immagine che contiene mappa, testo, atlante&#10;&#10;Descrizione generata automaticamente">
            <a:extLst>
              <a:ext uri="{FF2B5EF4-FFF2-40B4-BE49-F238E27FC236}">
                <a16:creationId xmlns:a16="http://schemas.microsoft.com/office/drawing/2014/main" id="{F947DED3-F2AD-A4EC-F46F-1DEAD0363B6F}"/>
              </a:ext>
            </a:extLst>
          </p:cNvPr>
          <p:cNvPicPr>
            <a:picLocks noChangeAspect="1"/>
          </p:cNvPicPr>
          <p:nvPr/>
        </p:nvPicPr>
        <p:blipFill rotWithShape="1">
          <a:blip r:embed="rId5">
            <a:extLst>
              <a:ext uri="{28A0092B-C50C-407E-A947-70E740481C1C}">
                <a14:useLocalDpi xmlns:a14="http://schemas.microsoft.com/office/drawing/2010/main" val="0"/>
              </a:ext>
            </a:extLst>
          </a:blip>
          <a:srcRect l="30340" r="25788"/>
          <a:stretch/>
        </p:blipFill>
        <p:spPr>
          <a:xfrm>
            <a:off x="6751666" y="567417"/>
            <a:ext cx="4960190" cy="5476333"/>
          </a:xfrm>
          <a:prstGeom prst="roundRect">
            <a:avLst>
              <a:gd name="adj" fmla="val 1711"/>
            </a:avLst>
          </a:prstGeom>
          <a:ln>
            <a:solidFill>
              <a:schemeClr val="tx1"/>
            </a:solidFill>
          </a:ln>
        </p:spPr>
      </p:pic>
    </p:spTree>
    <p:extLst>
      <p:ext uri="{BB962C8B-B14F-4D97-AF65-F5344CB8AC3E}">
        <p14:creationId xmlns:p14="http://schemas.microsoft.com/office/powerpoint/2010/main" val="1372872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Cluster Uniforme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7</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38501" y="1929344"/>
            <a:ext cx="5403882" cy="4114406"/>
          </a:xfrm>
        </p:spPr>
        <p:txBody>
          <a:bodyPr>
            <a:normAutofit/>
          </a:bodyPr>
          <a:lstStyle/>
          <a:p>
            <a:pPr marL="457200">
              <a:lnSpc>
                <a:spcPct val="107000"/>
              </a:lnSpc>
              <a:spcAft>
                <a:spcPts val="800"/>
              </a:spcAft>
            </a:pPr>
            <a:r>
              <a:rPr lang="it-IT" sz="1800" dirty="0">
                <a:solidFill>
                  <a:schemeClr val="tx1"/>
                </a:solidFill>
              </a:rPr>
              <a:t>Nella nuova versione del modulo vi è una nuova entità aggiuntiva alla precedente Zona Omogenea: il Cluster Uniforme</a:t>
            </a:r>
          </a:p>
          <a:p>
            <a:pPr marL="457200">
              <a:lnSpc>
                <a:spcPct val="107000"/>
              </a:lnSpc>
              <a:spcAft>
                <a:spcPts val="800"/>
              </a:spcAft>
            </a:pPr>
            <a:r>
              <a:rPr lang="it-IT" sz="1800" dirty="0">
                <a:solidFill>
                  <a:schemeClr val="tx1"/>
                </a:solidFill>
              </a:rPr>
              <a:t>Questa nuova entità prende il posto della precedente Zona Omogenea, mettendo ora in comune solo le caratteristiche illuminotecniche.</a:t>
            </a:r>
          </a:p>
          <a:p>
            <a:pPr marL="457200">
              <a:lnSpc>
                <a:spcPct val="107000"/>
              </a:lnSpc>
              <a:spcAft>
                <a:spcPts val="800"/>
              </a:spcAft>
            </a:pPr>
            <a:r>
              <a:rPr lang="it-IT" sz="1800" dirty="0">
                <a:solidFill>
                  <a:schemeClr val="tx1"/>
                </a:solidFill>
              </a:rPr>
              <a:t>La Zona Omogenea ora raggruppa i Cluster Uniformi, che hanno in comune le caratteristiche economiche e di consumo elettrico.</a:t>
            </a:r>
          </a:p>
          <a:p>
            <a:pPr marL="457200">
              <a:lnSpc>
                <a:spcPct val="107000"/>
              </a:lnSpc>
              <a:spcAft>
                <a:spcPts val="800"/>
              </a:spcAft>
            </a:pPr>
            <a:endParaRPr lang="it-IT" sz="1800" dirty="0"/>
          </a:p>
        </p:txBody>
      </p:sp>
      <p:pic>
        <p:nvPicPr>
          <p:cNvPr id="5" name="Segnaposto contenuto 4">
            <a:extLst>
              <a:ext uri="{FF2B5EF4-FFF2-40B4-BE49-F238E27FC236}">
                <a16:creationId xmlns:a16="http://schemas.microsoft.com/office/drawing/2014/main" id="{F947DED3-F2AD-A4EC-F46F-1DEAD0363B6F}"/>
              </a:ext>
            </a:extLst>
          </p:cNvPr>
          <p:cNvPicPr>
            <a:picLocks noChangeAspect="1"/>
          </p:cNvPicPr>
          <p:nvPr/>
        </p:nvPicPr>
        <p:blipFill rotWithShape="1">
          <a:blip r:embed="rId5">
            <a:extLst>
              <a:ext uri="{28A0092B-C50C-407E-A947-70E740481C1C}">
                <a14:useLocalDpi xmlns:a14="http://schemas.microsoft.com/office/drawing/2010/main" val="0"/>
              </a:ext>
            </a:extLst>
          </a:blip>
          <a:srcRect l="283" r="283"/>
          <a:stretch/>
        </p:blipFill>
        <p:spPr>
          <a:xfrm>
            <a:off x="6751666" y="567417"/>
            <a:ext cx="4960190" cy="5476333"/>
          </a:xfrm>
          <a:prstGeom prst="roundRect">
            <a:avLst>
              <a:gd name="adj" fmla="val 1710"/>
            </a:avLst>
          </a:prstGeom>
          <a:ln>
            <a:solidFill>
              <a:schemeClr val="tx1"/>
            </a:solidFill>
          </a:ln>
        </p:spPr>
      </p:pic>
    </p:spTree>
    <p:extLst>
      <p:ext uri="{BB962C8B-B14F-4D97-AF65-F5344CB8AC3E}">
        <p14:creationId xmlns:p14="http://schemas.microsoft.com/office/powerpoint/2010/main" val="144795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Flussi di cassa</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8</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878941" cy="4114406"/>
          </a:xfrm>
        </p:spPr>
        <p:txBody>
          <a:bodyPr>
            <a:normAutofit/>
          </a:bodyPr>
          <a:lstStyle/>
          <a:p>
            <a:pPr marL="457200">
              <a:lnSpc>
                <a:spcPct val="107000"/>
              </a:lnSpc>
              <a:spcAft>
                <a:spcPts val="800"/>
              </a:spcAft>
            </a:pPr>
            <a:r>
              <a:rPr lang="it-IT" sz="1800" dirty="0">
                <a:solidFill>
                  <a:schemeClr val="tx1"/>
                </a:solidFill>
              </a:rPr>
              <a:t>L’interfaccia del modulo SAVE per la visualizzazione dell’analisi effettuata è divisa in varie sezioni.</a:t>
            </a:r>
          </a:p>
          <a:p>
            <a:pPr marL="457200">
              <a:lnSpc>
                <a:spcPct val="107000"/>
              </a:lnSpc>
              <a:spcAft>
                <a:spcPts val="800"/>
              </a:spcAft>
            </a:pPr>
            <a:r>
              <a:rPr lang="it-IT" sz="1800" dirty="0">
                <a:solidFill>
                  <a:schemeClr val="tx1"/>
                </a:solidFill>
              </a:rPr>
              <a:t>La prima sezione presenta i calcoli relativi ai flussi di cassa per ogni coppia di zone omogenee ASIS e TOBE, che compongono l’impianto analizzato.</a:t>
            </a:r>
          </a:p>
          <a:p>
            <a:pPr marL="457200">
              <a:lnSpc>
                <a:spcPct val="107000"/>
              </a:lnSpc>
              <a:spcAft>
                <a:spcPts val="800"/>
              </a:spcAft>
            </a:pPr>
            <a:r>
              <a:rPr lang="it-IT" sz="1800" dirty="0">
                <a:solidFill>
                  <a:schemeClr val="tx1"/>
                </a:solidFill>
              </a:rPr>
              <a:t>Viene inoltre visualizzato il calcolo aggregato per l’intero impianto.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magine 6" descr="Immagine che contiene testo, schermata, software, numero&#10;&#10;Descrizione generata automaticamente">
            <a:extLst>
              <a:ext uri="{FF2B5EF4-FFF2-40B4-BE49-F238E27FC236}">
                <a16:creationId xmlns:a16="http://schemas.microsoft.com/office/drawing/2014/main" id="{FD46C44B-56E7-B4C9-3832-E90C43F89E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1215"/>
          <a:stretch/>
        </p:blipFill>
        <p:spPr bwMode="auto">
          <a:xfrm>
            <a:off x="6167526" y="1737360"/>
            <a:ext cx="5817378" cy="4471592"/>
          </a:xfrm>
          <a:prstGeom prst="roundRect">
            <a:avLst>
              <a:gd name="adj" fmla="val 1427"/>
            </a:avLst>
          </a:prstGeom>
          <a:noFill/>
          <a:ln>
            <a:solidFill>
              <a:schemeClr val="tx1"/>
            </a:solidFill>
          </a:ln>
        </p:spPr>
      </p:pic>
    </p:spTree>
    <p:extLst>
      <p:ext uri="{BB962C8B-B14F-4D97-AF65-F5344CB8AC3E}">
        <p14:creationId xmlns:p14="http://schemas.microsoft.com/office/powerpoint/2010/main" val="199103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VAN e TIR</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9</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607251" cy="4114406"/>
          </a:xfrm>
        </p:spPr>
        <p:txBody>
          <a:bodyPr>
            <a:normAutofit/>
          </a:bodyPr>
          <a:lstStyle/>
          <a:p>
            <a:pPr marL="457200">
              <a:lnSpc>
                <a:spcPct val="107000"/>
              </a:lnSpc>
              <a:spcAft>
                <a:spcPts val="800"/>
              </a:spcAft>
            </a:pPr>
            <a:r>
              <a:rPr lang="it-IT" sz="1800" dirty="0">
                <a:solidFill>
                  <a:schemeClr val="tx1"/>
                </a:solidFill>
              </a:rPr>
              <a:t>Nella seconda sezione vengono mostrati i risultati dei calcoli riguardanti VAN e TIR.</a:t>
            </a:r>
          </a:p>
          <a:p>
            <a:pPr marL="457200">
              <a:lnSpc>
                <a:spcPct val="107000"/>
              </a:lnSpc>
              <a:spcAft>
                <a:spcPts val="800"/>
              </a:spcAft>
            </a:pPr>
            <a:r>
              <a:rPr lang="it-IT" sz="1800" dirty="0">
                <a:solidFill>
                  <a:schemeClr val="tx1"/>
                </a:solidFill>
              </a:rPr>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descr="Immagine che contiene testo, software, Pagina Web, schermata&#10;&#10;Descrizione generata automaticamente">
            <a:extLst>
              <a:ext uri="{FF2B5EF4-FFF2-40B4-BE49-F238E27FC236}">
                <a16:creationId xmlns:a16="http://schemas.microsoft.com/office/drawing/2014/main" id="{03F34343-0B1D-4785-50E1-67AF9B6F06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726" y="1929343"/>
            <a:ext cx="6120130" cy="2400300"/>
          </a:xfrm>
          <a:prstGeom prst="roundRect">
            <a:avLst>
              <a:gd name="adj" fmla="val 3010"/>
            </a:avLst>
          </a:prstGeom>
          <a:noFill/>
          <a:ln>
            <a:solidFill>
              <a:schemeClr val="tx1"/>
            </a:solidFill>
          </a:ln>
        </p:spPr>
      </p:pic>
    </p:spTree>
    <p:extLst>
      <p:ext uri="{BB962C8B-B14F-4D97-AF65-F5344CB8AC3E}">
        <p14:creationId xmlns:p14="http://schemas.microsoft.com/office/powerpoint/2010/main" val="1638525486"/>
      </p:ext>
    </p:extLst>
  </p:cSld>
  <p:clrMapOvr>
    <a:masterClrMapping/>
  </p:clrMapOvr>
</p:sld>
</file>

<file path=ppt/theme/theme1.xml><?xml version="1.0" encoding="utf-8"?>
<a:theme xmlns:a="http://schemas.openxmlformats.org/drawingml/2006/main" name="RetrospectVTI">
  <a:themeElements>
    <a:clrScheme name="Personalizzato 5">
      <a:dk1>
        <a:sysClr val="windowText" lastClr="000000"/>
      </a:dk1>
      <a:lt1>
        <a:sysClr val="window" lastClr="FFFFFF"/>
      </a:lt1>
      <a:dk2>
        <a:srgbClr val="344068"/>
      </a:dk2>
      <a:lt2>
        <a:srgbClr val="D9E0E6"/>
      </a:lt2>
      <a:accent1>
        <a:srgbClr val="14496F"/>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526_TF33476885.potx" id="{67A3B757-088A-4997-AD47-EBBB609AAF73}" vid="{61F4B085-7BC3-43AB-AFF0-C8B68BB76B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3.xml><?xml version="1.0" encoding="utf-8"?>
<ds:datastoreItem xmlns:ds="http://schemas.openxmlformats.org/officeDocument/2006/customXml" ds:itemID="{A4E879E6-8FFE-4154-8F2A-F7518B89B376}">
  <ds:schemaRef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http://schemas.microsoft.com/office/2006/documentManagement/types"/>
    <ds:schemaRef ds:uri="http://schemas.openxmlformats.org/package/2006/metadata/core-properties"/>
    <ds:schemaRef ds:uri="16c05727-aa75-4e4a-9b5f-8a80a1165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1967</Words>
  <Application>Microsoft Office PowerPoint</Application>
  <PresentationFormat>Widescreen</PresentationFormat>
  <Paragraphs>180</Paragraphs>
  <Slides>23</Slides>
  <Notes>23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23</vt:i4>
      </vt:variant>
    </vt:vector>
  </HeadingPairs>
  <TitlesOfParts>
    <vt:vector size="28" baseType="lpstr">
      <vt:lpstr>Calibri</vt:lpstr>
      <vt:lpstr>Calibri Light</vt:lpstr>
      <vt:lpstr>Symbol</vt:lpstr>
      <vt:lpstr>Wingdings</vt:lpstr>
      <vt:lpstr>RetrospectVTI</vt:lpstr>
      <vt:lpstr>Estensione del modulo della piattaforma ENEA PELL per la valutazione economico-finanziaria degli impianti di illuminazione pubblica </vt:lpstr>
      <vt:lpstr>Indice</vt:lpstr>
      <vt:lpstr>La piattaforma ENEA - PELL</vt:lpstr>
      <vt:lpstr>La piattaforma ENEA - PELL</vt:lpstr>
      <vt:lpstr>Il modulo SAVE</vt:lpstr>
      <vt:lpstr>La Zona Omogenea</vt:lpstr>
      <vt:lpstr>Il Cluster Uniforme</vt:lpstr>
      <vt:lpstr>Il portale – Flussi di cassa</vt:lpstr>
      <vt:lpstr>Il portale – VAN e TIR</vt:lpstr>
      <vt:lpstr>Il portale - Payback</vt:lpstr>
      <vt:lpstr>Il portale – Altre modalità</vt:lpstr>
      <vt:lpstr>Toolchain e tecnologie utilizzate</vt:lpstr>
      <vt:lpstr>Analisi dei requisiti</vt:lpstr>
      <vt:lpstr>Sviluppo</vt:lpstr>
      <vt:lpstr>Elenco dei requisiti implementati</vt:lpstr>
      <vt:lpstr>Elenco dei requisiti implementati</vt:lpstr>
      <vt:lpstr>Elenco dei requisiti implementati</vt:lpstr>
      <vt:lpstr>Elenco dei requisiti implementati</vt:lpstr>
      <vt:lpstr>Esempio: sviluppo requisito calcolo flussi di cassa per zona omogenea (R.6)</vt:lpstr>
      <vt:lpstr>Esempio: sviluppo requisito calcolo flussi di cassa per zona omogenea (R.6)</vt:lpstr>
      <vt:lpstr>Validazione e testing</vt:lpstr>
      <vt:lpstr>Conclusione</vt:lpstr>
      <vt:lpstr>Un grazie alla prof.ssa Patrizia Scandurra e ai correlatori Fabio Moretti e Edoardo Scazzocchio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Estensione del modulo della piattaforma ENEA PELL per la valutazione economico-finanziaria degli impianti di illuminazione pubblica</dc:title>
  <dc:creator/>
  <cp:lastModifiedBy/>
  <cp:revision>13</cp:revision>
  <dcterms:created xsi:type="dcterms:W3CDTF">2020-05-12T12:18:51Z</dcterms:created>
  <dcterms:modified xsi:type="dcterms:W3CDTF">2023-12-18T20:14:21Z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